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74" r:id="rId1"/>
  </p:sldMasterIdLst>
  <p:notesMasterIdLst>
    <p:notesMasterId r:id="rId73"/>
  </p:notesMasterIdLst>
  <p:handoutMasterIdLst>
    <p:handoutMasterId r:id="rId74"/>
  </p:handoutMasterIdLst>
  <p:sldIdLst>
    <p:sldId id="256" r:id="rId2"/>
    <p:sldId id="366" r:id="rId3"/>
    <p:sldId id="266" r:id="rId4"/>
    <p:sldId id="372" r:id="rId5"/>
    <p:sldId id="295" r:id="rId6"/>
    <p:sldId id="263" r:id="rId7"/>
    <p:sldId id="367" r:id="rId8"/>
    <p:sldId id="265" r:id="rId9"/>
    <p:sldId id="387" r:id="rId10"/>
    <p:sldId id="385" r:id="rId11"/>
    <p:sldId id="383" r:id="rId12"/>
    <p:sldId id="375" r:id="rId13"/>
    <p:sldId id="359" r:id="rId14"/>
    <p:sldId id="361" r:id="rId15"/>
    <p:sldId id="369" r:id="rId16"/>
    <p:sldId id="368" r:id="rId17"/>
    <p:sldId id="370" r:id="rId18"/>
    <p:sldId id="371" r:id="rId19"/>
    <p:sldId id="354" r:id="rId20"/>
    <p:sldId id="312" r:id="rId21"/>
    <p:sldId id="364" r:id="rId22"/>
    <p:sldId id="362" r:id="rId23"/>
    <p:sldId id="313" r:id="rId24"/>
    <p:sldId id="314" r:id="rId25"/>
    <p:sldId id="334" r:id="rId26"/>
    <p:sldId id="280" r:id="rId27"/>
    <p:sldId id="323" r:id="rId28"/>
    <p:sldId id="353" r:id="rId29"/>
    <p:sldId id="376" r:id="rId30"/>
    <p:sldId id="377" r:id="rId31"/>
    <p:sldId id="378" r:id="rId32"/>
    <p:sldId id="379" r:id="rId33"/>
    <p:sldId id="380" r:id="rId34"/>
    <p:sldId id="381" r:id="rId35"/>
    <p:sldId id="382" r:id="rId36"/>
    <p:sldId id="343" r:id="rId37"/>
    <p:sldId id="324" r:id="rId38"/>
    <p:sldId id="258" r:id="rId39"/>
    <p:sldId id="288" r:id="rId40"/>
    <p:sldId id="259" r:id="rId41"/>
    <p:sldId id="325" r:id="rId42"/>
    <p:sldId id="332" r:id="rId43"/>
    <p:sldId id="260" r:id="rId44"/>
    <p:sldId id="333" r:id="rId45"/>
    <p:sldId id="261" r:id="rId46"/>
    <p:sldId id="275" r:id="rId47"/>
    <p:sldId id="262" r:id="rId48"/>
    <p:sldId id="373" r:id="rId49"/>
    <p:sldId id="272" r:id="rId50"/>
    <p:sldId id="328" r:id="rId51"/>
    <p:sldId id="270" r:id="rId52"/>
    <p:sldId id="336" r:id="rId53"/>
    <p:sldId id="269" r:id="rId54"/>
    <p:sldId id="374" r:id="rId55"/>
    <p:sldId id="386" r:id="rId56"/>
    <p:sldId id="388" r:id="rId57"/>
    <p:sldId id="390" r:id="rId58"/>
    <p:sldId id="389" r:id="rId59"/>
    <p:sldId id="365" r:id="rId60"/>
    <p:sldId id="268" r:id="rId61"/>
    <p:sldId id="271" r:id="rId62"/>
    <p:sldId id="384" r:id="rId63"/>
    <p:sldId id="391" r:id="rId64"/>
    <p:sldId id="276" r:id="rId65"/>
    <p:sldId id="281" r:id="rId66"/>
    <p:sldId id="285" r:id="rId67"/>
    <p:sldId id="286" r:id="rId68"/>
    <p:sldId id="340" r:id="rId69"/>
    <p:sldId id="330" r:id="rId70"/>
    <p:sldId id="290" r:id="rId71"/>
    <p:sldId id="293" r:id="rId72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658" autoAdjust="0"/>
  </p:normalViewPr>
  <p:slideViewPr>
    <p:cSldViewPr snapToGrid="0" snapToObjects="1">
      <p:cViewPr>
        <p:scale>
          <a:sx n="110" d="100"/>
          <a:sy n="110" d="100"/>
        </p:scale>
        <p:origin x="-328" y="-320"/>
      </p:cViewPr>
      <p:guideLst>
        <p:guide orient="horz" pos="1161"/>
        <p:guide pos="415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07" d="100"/>
          <a:sy n="107" d="100"/>
        </p:scale>
        <p:origin x="-5304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notesMaster" Target="notesMasters/notesMaster1.xml"/><Relationship Id="rId74" Type="http://schemas.openxmlformats.org/officeDocument/2006/relationships/handoutMaster" Target="handoutMasters/handoutMaster1.xml"/><Relationship Id="rId75" Type="http://schemas.openxmlformats.org/officeDocument/2006/relationships/printerSettings" Target="printerSettings/printerSettings1.bin"/><Relationship Id="rId76" Type="http://schemas.openxmlformats.org/officeDocument/2006/relationships/presProps" Target="presProps.xml"/><Relationship Id="rId77" Type="http://schemas.openxmlformats.org/officeDocument/2006/relationships/viewProps" Target="viewProps.xml"/><Relationship Id="rId78" Type="http://schemas.openxmlformats.org/officeDocument/2006/relationships/theme" Target="theme/theme1.xml"/><Relationship Id="rId79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8E4554-8682-0047-81B3-23DF92292DA4}" type="datetimeFigureOut">
              <a:rPr lang="fr-FR" smtClean="0"/>
              <a:t>18-02-07</a:t>
            </a:fld>
            <a:endParaRPr lang="en-CA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B17BD5-4BD5-DB4A-817D-B69E1022A53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303689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A04B09-B6F6-1B43-9949-81D455400551}" type="datetimeFigureOut">
              <a:rPr lang="fr-FR" smtClean="0"/>
              <a:t>18-02-07</a:t>
            </a:fld>
            <a:endParaRPr lang="en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n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07C48C-E2B9-DC4B-A655-BDF08DF815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120590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Rogue Runners </a:t>
            </a:r>
            <a:r>
              <a:rPr lang="en-CA" baseline="0" dirty="0" smtClean="0"/>
              <a:t>is a working title</a:t>
            </a:r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245638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47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86321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48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86321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50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78970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51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04683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52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04683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53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692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54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692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55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692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56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692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57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692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 smtClean="0"/>
              <a:t>Do all missions occur in the South-West of the USA?</a:t>
            </a:r>
          </a:p>
          <a:p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9834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58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692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Need to replace the word crown</a:t>
            </a:r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60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122555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Need to replace Gems</a:t>
            </a:r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61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339712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Need to replace Gems</a:t>
            </a:r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62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339712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Need to replace Gems</a:t>
            </a:r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63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3397122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Replace</a:t>
            </a:r>
            <a:r>
              <a:rPr lang="en-CA" baseline="0" dirty="0" smtClean="0"/>
              <a:t> gem </a:t>
            </a:r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64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4413672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68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4161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695815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31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347408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38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511689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 smtClean="0"/>
          </a:p>
          <a:p>
            <a:r>
              <a:rPr lang="en-CA" dirty="0" smtClean="0"/>
              <a:t>Maybe</a:t>
            </a:r>
            <a:r>
              <a:rPr lang="en-CA" baseline="0" dirty="0" smtClean="0"/>
              <a:t> mention how the border of the card changes depending on the range of the enemy</a:t>
            </a:r>
            <a:endParaRPr lang="en-CA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39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66107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22</a:t>
            </a:r>
            <a:r>
              <a:rPr lang="en-CA" baseline="0" dirty="0" smtClean="0"/>
              <a:t> cards are completed</a:t>
            </a:r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43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52615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 smtClean="0"/>
              <a:t>Headhunter</a:t>
            </a:r>
            <a:r>
              <a:rPr lang="en-CA" dirty="0" smtClean="0"/>
              <a:t> red crosshair on ground, 0.5</a:t>
            </a:r>
            <a:r>
              <a:rPr lang="en-CA" baseline="0" dirty="0" smtClean="0"/>
              <a:t> sec to counter with cloak or EMP, always targets 1</a:t>
            </a:r>
            <a:r>
              <a:rPr lang="en-CA" baseline="30000" dirty="0" smtClean="0"/>
              <a:t>st</a:t>
            </a:r>
            <a:r>
              <a:rPr lang="en-CA" baseline="0" dirty="0" smtClean="0"/>
              <a:t> person, always works.</a:t>
            </a:r>
          </a:p>
          <a:p>
            <a:r>
              <a:rPr lang="en-CA" dirty="0" smtClean="0"/>
              <a:t>Hell storm large scale meteor</a:t>
            </a:r>
            <a:r>
              <a:rPr lang="en-CA" baseline="0" dirty="0" smtClean="0"/>
              <a:t> strike Legendary 10 second 10 mana</a:t>
            </a:r>
          </a:p>
          <a:p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44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401592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07C48C-E2B9-DC4B-A655-BDF08DF81560}" type="slidenum">
              <a:rPr lang="en-CA" smtClean="0"/>
              <a:t>46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0241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68940" y="268288"/>
            <a:ext cx="182880" cy="38868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0400" y="4208929"/>
            <a:ext cx="5458968" cy="1048684"/>
          </a:xfrm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A" smtClean="0"/>
              <a:t>Cliquez et modifiez le titre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00400" y="5257800"/>
            <a:ext cx="5458968" cy="62179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buClr>
                <a:schemeClr val="accent1"/>
              </a:buClr>
              <a:buSzPct val="100000"/>
              <a:buFont typeface="Wingdings 2" pitchFamily="18" charset="2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 smtClean="0"/>
              <a:t>Cliquez pour modifier le style des sous-titres du masque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76600" y="390525"/>
            <a:ext cx="5504688" cy="365125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2200" b="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55B4DE01-C7D8-7E4A-8D2B-A8ABF6E023C7}" type="datetime1">
              <a:rPr lang="fr-CA" smtClean="0"/>
              <a:t>18-02-07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18688" y="6356350"/>
            <a:ext cx="4736592" cy="365125"/>
          </a:xfrm>
        </p:spPr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sz="1100" b="1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mtClean="0"/>
              <a:t>Copyright 2018 Regis Geoffrion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6494" y="6356350"/>
            <a:ext cx="685800" cy="365125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100" b="1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8115211" y="268288"/>
            <a:ext cx="735102" cy="7184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25" y="411536"/>
            <a:ext cx="7391401" cy="1143000"/>
          </a:xfrm>
        </p:spPr>
        <p:txBody>
          <a:bodyPr/>
          <a:lstStyle/>
          <a:p>
            <a:r>
              <a:rPr lang="fr-CA" dirty="0" smtClean="0"/>
              <a:t>Cliquez et modifiez le titre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2440" y="2214562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0FE1A-8402-D146-BAFF-73D38B6E16C8}" type="datetime1">
              <a:rPr lang="fr-CA" smtClean="0"/>
              <a:t>18-02-07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B4422-6918-AC45-A854-8030721EABF0}" type="slidenum">
              <a:rPr lang="en-CA" smtClean="0"/>
              <a:t>‹#›</a:t>
            </a:fld>
            <a:endParaRPr lang="en-CA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4282440" y="4224973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4"/>
          </p:nvPr>
        </p:nvSpPr>
        <p:spPr>
          <a:xfrm>
            <a:off x="457200" y="2214563"/>
            <a:ext cx="3566160" cy="391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739" y="401638"/>
            <a:ext cx="7391401" cy="1143000"/>
          </a:xfrm>
        </p:spPr>
        <p:txBody>
          <a:bodyPr/>
          <a:lstStyle/>
          <a:p>
            <a:r>
              <a:rPr lang="fr-CA" smtClean="0"/>
              <a:t>Cliquez et modifiez le titre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2440" y="2214562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C0307-C54E-6846-8C94-03B5B25B03AD}" type="datetime1">
              <a:rPr lang="fr-CA" smtClean="0"/>
              <a:t>18-02-07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B4422-6918-AC45-A854-8030721EABF0}" type="slidenum">
              <a:rPr lang="en-CA" smtClean="0"/>
              <a:t>‹#›</a:t>
            </a:fld>
            <a:endParaRPr lang="en-CA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4282440" y="4224973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457200" y="2214562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5"/>
          </p:nvPr>
        </p:nvSpPr>
        <p:spPr>
          <a:xfrm>
            <a:off x="457200" y="4224973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Cliquez et modifiez le titre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354D-CC4A-4F4E-859E-5DA7EA5AE8C8}" type="datetime1">
              <a:rPr lang="fr-CA" smtClean="0"/>
              <a:t>18-02-07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B4422-6918-AC45-A854-8030721EABF0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48918" y="268288"/>
            <a:ext cx="718073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BDA0-9B44-5245-9690-6A09F90B24F6}" type="datetime1">
              <a:rPr lang="fr-CA" smtClean="0"/>
              <a:t>18-02-07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B4422-6918-AC45-A854-8030721EABF0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95082"/>
            <a:ext cx="3566160" cy="1035424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fr-CA" smtClean="0"/>
              <a:t>Cliquez et modifiez le titre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2052" y="990600"/>
            <a:ext cx="3566160" cy="51355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2057400"/>
            <a:ext cx="3566160" cy="3657601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D080A-0DD0-1A41-987D-A82AD59F7DE8}" type="datetime1">
              <a:rPr lang="fr-CA" smtClean="0"/>
              <a:t>18-02-07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746811" y="268288"/>
            <a:ext cx="4114800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95082"/>
            <a:ext cx="3566160" cy="1035424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fr-CA" smtClean="0"/>
              <a:t>Cliquez et modifiez le titre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2057400"/>
            <a:ext cx="3566160" cy="3657601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1365" y="6124014"/>
            <a:ext cx="1752600" cy="365125"/>
          </a:xfrm>
        </p:spPr>
        <p:txBody>
          <a:bodyPr/>
          <a:lstStyle>
            <a:lvl1pPr algn="l">
              <a:defRPr/>
            </a:lvl1pPr>
          </a:lstStyle>
          <a:p>
            <a:fld id="{190BD78B-14FF-9E46-A931-6AF66203E528}" type="datetime1">
              <a:rPr lang="fr-CA" smtClean="0"/>
              <a:t>18-02-07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4812" y="6356350"/>
            <a:ext cx="3863788" cy="365125"/>
          </a:xfrm>
        </p:spPr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B4422-6918-AC45-A854-8030721EABF0}" type="slidenum">
              <a:rPr lang="en-CA" smtClean="0"/>
              <a:t>‹#›</a:t>
            </a:fld>
            <a:endParaRPr lang="en-CA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760258" y="990600"/>
            <a:ext cx="4096512" cy="561181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fr-CA" smtClean="0"/>
              <a:t>Faire glisser l'image vers l'espace réservé ou cliquer sur l'icône pour l'ajouter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u-dessus de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216775" y="268288"/>
            <a:ext cx="1639457" cy="36393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788" y="4267200"/>
            <a:ext cx="6477000" cy="566738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fr-CA" smtClean="0"/>
              <a:t>Cliquez et modifiez le titre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9874" y="268288"/>
            <a:ext cx="6858000" cy="36393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CA" smtClean="0"/>
              <a:t>Faire glisser l'image vers l'espace réservé ou cliquer sur l'icône pour l'ajouter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8788" y="4840941"/>
            <a:ext cx="6475412" cy="130427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55B61-AC8A-FF41-929C-E3D7853B4F62}" type="datetime1">
              <a:rPr lang="fr-CA" smtClean="0"/>
              <a:t>18-02-07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B4422-6918-AC45-A854-8030721EABF0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4 images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35471" y="268288"/>
            <a:ext cx="720761" cy="36393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788" y="4267200"/>
            <a:ext cx="6477000" cy="566738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fr-CA" smtClean="0"/>
              <a:t>Cliquez et modifiez le titre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9874" y="268288"/>
            <a:ext cx="3006726" cy="36393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CA" smtClean="0"/>
              <a:t>Faire glisser l'image vers l'espace réservé ou cliquer sur l'icône pour l'ajouter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8788" y="4840941"/>
            <a:ext cx="6475412" cy="130427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53BD4-8779-C64F-887E-D97582AE77C4}" type="datetime1">
              <a:rPr lang="fr-CA" smtClean="0"/>
              <a:t>18-02-07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B4422-6918-AC45-A854-8030721EABF0}" type="slidenum">
              <a:rPr lang="en-CA" smtClean="0"/>
              <a:t>‹#›</a:t>
            </a:fld>
            <a:endParaRPr lang="en-CA"/>
          </a:p>
        </p:txBody>
      </p:sp>
      <p:sp>
        <p:nvSpPr>
          <p:cNvPr id="10" name="Picture Placeholder 2"/>
          <p:cNvSpPr>
            <a:spLocks noGrp="1"/>
          </p:cNvSpPr>
          <p:nvPr>
            <p:ph type="pic" idx="13"/>
          </p:nvPr>
        </p:nvSpPr>
        <p:spPr>
          <a:xfrm>
            <a:off x="3352800" y="268288"/>
            <a:ext cx="4701988" cy="177566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CA" smtClean="0"/>
              <a:t>Faire glisser l'image vers l'espace réservé ou cliquer sur l'icône pour l'ajouter</a:t>
            </a:r>
            <a:endParaRPr/>
          </a:p>
        </p:txBody>
      </p:sp>
      <p:sp>
        <p:nvSpPr>
          <p:cNvPr id="11" name="Picture Placeholder 2"/>
          <p:cNvSpPr>
            <a:spLocks noGrp="1"/>
          </p:cNvSpPr>
          <p:nvPr>
            <p:ph type="pic" idx="14"/>
          </p:nvPr>
        </p:nvSpPr>
        <p:spPr>
          <a:xfrm>
            <a:off x="3352800" y="2131935"/>
            <a:ext cx="2304288" cy="177566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CA" smtClean="0"/>
              <a:t>Faire glisser l'image vers l'espace réservé ou cliquer sur l'icône pour l'ajouter</a:t>
            </a:r>
            <a:endParaRPr/>
          </a:p>
        </p:txBody>
      </p:sp>
      <p:sp>
        <p:nvSpPr>
          <p:cNvPr id="12" name="Picture Placeholder 2"/>
          <p:cNvSpPr>
            <a:spLocks noGrp="1"/>
          </p:cNvSpPr>
          <p:nvPr>
            <p:ph type="pic" idx="15"/>
          </p:nvPr>
        </p:nvSpPr>
        <p:spPr>
          <a:xfrm>
            <a:off x="5750500" y="2131935"/>
            <a:ext cx="2304288" cy="177566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CA" smtClean="0"/>
              <a:t>Faire glisser l'image vers l'espace réservé ou cliquer sur l'icône pour l'ajouter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212106" y="268288"/>
            <a:ext cx="1645920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Cliquez et modifiez le titre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9D02A-1881-8E4F-970F-E6C52B1AED1C}" type="datetime1">
              <a:rPr lang="fr-CA" smtClean="0"/>
              <a:t>18-02-07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B4422-6918-AC45-A854-8030721EABF0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48918" y="268288"/>
            <a:ext cx="718073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43799" y="1035424"/>
            <a:ext cx="1322295" cy="5090739"/>
          </a:xfrm>
        </p:spPr>
        <p:txBody>
          <a:bodyPr vert="eaVert" anchor="t" anchorCtr="0"/>
          <a:lstStyle/>
          <a:p>
            <a:r>
              <a:rPr lang="fr-CA" smtClean="0"/>
              <a:t>Cliquez et modifiez le titre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035424"/>
            <a:ext cx="6019800" cy="510978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3A852-E4B1-FA45-884B-C0BFBD76B23D}" type="datetime1">
              <a:rPr lang="fr-CA" smtClean="0"/>
              <a:t>18-02-07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B4422-6918-AC45-A854-8030721EABF0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22924" y="268288"/>
            <a:ext cx="735102" cy="7184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Cliquez et modifiez le titre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12106" y="6356350"/>
            <a:ext cx="1752600" cy="365125"/>
          </a:xfrm>
        </p:spPr>
        <p:txBody>
          <a:bodyPr/>
          <a:lstStyle/>
          <a:p>
            <a:fld id="{40CF1C03-D237-D14C-BAA1-284A7DB6F762}" type="datetime1">
              <a:rPr lang="fr-CA" smtClean="0"/>
              <a:t>18-02-07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B4422-6918-AC45-A854-8030721EABF0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e de titre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86953" y="268288"/>
            <a:ext cx="5669280" cy="12763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0399" y="4171950"/>
            <a:ext cx="5457919" cy="1085850"/>
          </a:xfrm>
        </p:spPr>
        <p:txBody>
          <a:bodyPr>
            <a:normAutofit/>
          </a:bodyPr>
          <a:lstStyle>
            <a:lvl1pPr>
              <a:defRPr sz="4600"/>
            </a:lvl1pPr>
          </a:lstStyle>
          <a:p>
            <a:r>
              <a:rPr lang="fr-CA" smtClean="0"/>
              <a:t>Cliquez et modifiez le titre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00401" y="5257799"/>
            <a:ext cx="5457918" cy="618565"/>
          </a:xfrm>
        </p:spPr>
        <p:txBody>
          <a:bodyPr>
            <a:normAutofit/>
          </a:bodyPr>
          <a:lstStyle>
            <a:lvl1pPr marL="0" indent="0" algn="l">
              <a:spcBef>
                <a:spcPct val="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 algn="ctr">
              <a:spcBef>
                <a:spcPct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 smtClean="0"/>
              <a:t>Cliquez pour modifier le style des sous-titres du masque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76600" y="389965"/>
            <a:ext cx="5499847" cy="365125"/>
          </a:xfrm>
        </p:spPr>
        <p:txBody>
          <a:bodyPr/>
          <a:lstStyle>
            <a:lvl1pPr>
              <a:defRPr sz="2200" b="0" baseline="0">
                <a:solidFill>
                  <a:schemeClr val="bg1"/>
                </a:solidFill>
              </a:defRPr>
            </a:lvl1pPr>
          </a:lstStyle>
          <a:p>
            <a:fld id="{31CA0D0C-8C0F-A44A-A12A-FA14D04DD990}" type="datetime1">
              <a:rPr lang="fr-CA" smtClean="0"/>
              <a:t>18-02-07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13847" y="6356350"/>
            <a:ext cx="4734112" cy="365125"/>
          </a:xfrm>
        </p:spPr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5459" y="6356350"/>
            <a:ext cx="685800" cy="365125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100" b="1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868B4422-6918-AC45-A854-8030721EABF0}" type="slidenum">
              <a:rPr lang="en-CA" smtClean="0"/>
              <a:t>‹#›</a:t>
            </a:fld>
            <a:endParaRPr lang="en-CA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3200400" y="2877671"/>
            <a:ext cx="5646867" cy="128016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fr-CA" smtClean="0"/>
              <a:t>Faire glisser l'image vers l'espace réservé ou cliquer sur l'icône pour l'ajouter</a:t>
            </a:r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68940" y="268288"/>
            <a:ext cx="182880" cy="38868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, contenu e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9875" y="268288"/>
            <a:ext cx="1645920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8423" y="420672"/>
            <a:ext cx="6508377" cy="1143000"/>
          </a:xfrm>
        </p:spPr>
        <p:txBody>
          <a:bodyPr/>
          <a:lstStyle/>
          <a:p>
            <a:r>
              <a:rPr lang="fr-CA" dirty="0" smtClean="0"/>
              <a:t>Cliquez et modifiez le titre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8423" y="2209800"/>
            <a:ext cx="6508377" cy="391636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12106" y="6356350"/>
            <a:ext cx="1752600" cy="365125"/>
          </a:xfrm>
        </p:spPr>
        <p:txBody>
          <a:bodyPr/>
          <a:lstStyle/>
          <a:p>
            <a:fld id="{5F60275D-688D-DF4C-A9B0-0D8FB7B12B19}" type="datetime1">
              <a:rPr lang="fr-CA" smtClean="0"/>
              <a:t>18-02-07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8423" y="6356350"/>
            <a:ext cx="4926852" cy="365125"/>
          </a:xfrm>
        </p:spPr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31694" y="361016"/>
            <a:ext cx="506506" cy="365125"/>
          </a:xfrm>
        </p:spPr>
        <p:txBody>
          <a:bodyPr/>
          <a:lstStyle/>
          <a:p>
            <a:fld id="{868B4422-6918-AC45-A854-8030721EABF0}" type="slidenum">
              <a:rPr lang="en-CA" smtClean="0"/>
              <a:t>‹#›</a:t>
            </a:fld>
            <a:endParaRPr lang="en-CA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69875" y="1976718"/>
            <a:ext cx="1645920" cy="46257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fr-CA" smtClean="0"/>
              <a:t>Faire glisser l'image vers l'espace réservé ou cliquer sur l'icône pour l'ajouter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58952" y="268288"/>
            <a:ext cx="1099073" cy="635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1" y="3429000"/>
            <a:ext cx="4966446" cy="1398494"/>
          </a:xfrm>
        </p:spPr>
        <p:txBody>
          <a:bodyPr anchor="b" anchorCtr="0"/>
          <a:lstStyle>
            <a:lvl1pPr algn="r">
              <a:defRPr sz="4600" b="0" cap="none" baseline="0"/>
            </a:lvl1pPr>
          </a:lstStyle>
          <a:p>
            <a:r>
              <a:rPr lang="fr-CA" smtClean="0"/>
              <a:t>Cliquez et modifiez le titre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9801" y="4824414"/>
            <a:ext cx="4966446" cy="1320800"/>
          </a:xfrm>
        </p:spPr>
        <p:txBody>
          <a:bodyPr anchor="t" anchorCtr="0">
            <a:normAutofit/>
          </a:bodyPr>
          <a:lstStyle>
            <a:lvl1pPr marL="0" indent="0" algn="r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600" y="6356350"/>
            <a:ext cx="1622612" cy="365125"/>
          </a:xfrm>
        </p:spPr>
        <p:txBody>
          <a:bodyPr/>
          <a:lstStyle/>
          <a:p>
            <a:fld id="{D3C446C0-B1A6-3C44-99AE-F7A5E8E6880F}" type="datetime1">
              <a:rPr lang="fr-CA" smtClean="0"/>
              <a:t>18-02-07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4812" y="6356350"/>
            <a:ext cx="5311588" cy="365125"/>
          </a:xfrm>
        </p:spPr>
        <p:txBody>
          <a:bodyPr/>
          <a:lstStyle/>
          <a:p>
            <a:r>
              <a:rPr lang="en-US" smtClean="0"/>
              <a:t>Copyright 2018 Regis Geoffrion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9875" y="4773706"/>
            <a:ext cx="2971800" cy="18445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354" y="3429001"/>
            <a:ext cx="4966446" cy="1398494"/>
          </a:xfrm>
        </p:spPr>
        <p:txBody>
          <a:bodyPr anchor="b" anchorCtr="0"/>
          <a:lstStyle>
            <a:lvl1pPr algn="r">
              <a:defRPr sz="4600" b="0" cap="none" baseline="0"/>
            </a:lvl1pPr>
          </a:lstStyle>
          <a:p>
            <a:r>
              <a:rPr lang="fr-CA" smtClean="0"/>
              <a:t>Cliquez et modifiez le titre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0354" y="4824414"/>
            <a:ext cx="4966446" cy="1320800"/>
          </a:xfrm>
        </p:spPr>
        <p:txBody>
          <a:bodyPr anchor="t" anchorCtr="0">
            <a:normAutofit/>
          </a:bodyPr>
          <a:lstStyle>
            <a:lvl1pPr marL="0" indent="0" algn="r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1212" y="6104965"/>
            <a:ext cx="506506" cy="365125"/>
          </a:xfrm>
        </p:spPr>
        <p:txBody>
          <a:bodyPr/>
          <a:lstStyle/>
          <a:p>
            <a:fld id="{868B4422-6918-AC45-A854-8030721EABF0}" type="slidenum">
              <a:rPr lang="en-CA" smtClean="0"/>
              <a:t>‹#›</a:t>
            </a:fld>
            <a:endParaRPr lang="en-CA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69874" y="268288"/>
            <a:ext cx="2971800" cy="443865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fr-CA" smtClean="0"/>
              <a:t>Faire glisser l'image vers l'espace réservé ou cliquer sur l'icône pour l'ajouter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91401" cy="1143000"/>
          </a:xfrm>
        </p:spPr>
        <p:txBody>
          <a:bodyPr/>
          <a:lstStyle/>
          <a:p>
            <a:r>
              <a:rPr lang="fr-CA" smtClean="0"/>
              <a:t>Cliquez et modifiez le titre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14563"/>
            <a:ext cx="3566160" cy="391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2440" y="2214563"/>
            <a:ext cx="3566160" cy="391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FF9F8-512B-9144-9143-B20504CBB057}" type="datetime1">
              <a:rPr lang="fr-CA" smtClean="0"/>
              <a:t>18-02-07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B4422-6918-AC45-A854-8030721EABF0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25" y="401638"/>
            <a:ext cx="738835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fr-CA" smtClean="0"/>
              <a:t>Cliquez et modifiez le titre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054132"/>
            <a:ext cx="3566160" cy="639762"/>
          </a:xfrm>
        </p:spPr>
        <p:txBody>
          <a:bodyPr anchor="b">
            <a:noAutofit/>
          </a:bodyPr>
          <a:lstStyle>
            <a:lvl1pPr marL="0" indent="0" algn="ctr">
              <a:spcBef>
                <a:spcPct val="0"/>
              </a:spcBef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689411"/>
            <a:ext cx="3566160" cy="343675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79391" y="2054132"/>
            <a:ext cx="3566160" cy="639762"/>
          </a:xfrm>
        </p:spPr>
        <p:txBody>
          <a:bodyPr anchor="b">
            <a:noAutofit/>
          </a:bodyPr>
          <a:lstStyle>
            <a:lvl1pPr marL="0" indent="0" algn="ctr">
              <a:spcBef>
                <a:spcPct val="0"/>
              </a:spcBef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79391" y="2689411"/>
            <a:ext cx="3566160" cy="343675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41811-A7ED-A542-8AA4-857448988CA4}" type="datetime1">
              <a:rPr lang="fr-CA" smtClean="0"/>
              <a:t>18-02-07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B4422-6918-AC45-A854-8030721EABF0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us, Haut et b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25" y="398323"/>
            <a:ext cx="7391401" cy="1143000"/>
          </a:xfrm>
        </p:spPr>
        <p:txBody>
          <a:bodyPr/>
          <a:lstStyle/>
          <a:p>
            <a:r>
              <a:rPr lang="fr-CA" smtClean="0"/>
              <a:t>Cliquez et modifiez le titre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2214562"/>
            <a:ext cx="7396163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B1624-0BCF-9B45-8C22-CF945B865603}" type="datetime1">
              <a:rPr lang="fr-CA" smtClean="0"/>
              <a:t>18-02-07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B4422-6918-AC45-A854-8030721EABF0}" type="slidenum">
              <a:rPr lang="en-CA" smtClean="0"/>
              <a:t>‹#›</a:t>
            </a:fld>
            <a:endParaRPr lang="en-CA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457199" y="4224973"/>
            <a:ext cx="7396163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025" y="389187"/>
            <a:ext cx="6508377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fr-CA" smtClean="0"/>
              <a:t>Cliquez et modifiez le titre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2209800"/>
            <a:ext cx="6508377" cy="3916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198659" y="6356350"/>
            <a:ext cx="175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EF9D1C74-930D-CD47-BAAF-56205D8C7215}" type="datetime1">
              <a:rPr lang="fr-CA" smtClean="0"/>
              <a:t>18-02-07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4812" y="6356350"/>
            <a:ext cx="6007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CA" smtClean="0"/>
              <a:t>Copyright 2018 Regis Geoffrion</a:t>
            </a: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56494" y="361016"/>
            <a:ext cx="5065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00" b="1">
                <a:solidFill>
                  <a:schemeClr val="bg1"/>
                </a:solidFill>
              </a:defRPr>
            </a:lvl1pPr>
          </a:lstStyle>
          <a:p>
            <a:fld id="{868B4422-6918-AC45-A854-8030721EABF0}" type="slidenum">
              <a:rPr lang="en-CA" smtClean="0"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5" r:id="rId1"/>
    <p:sldLayoutId id="2147483876" r:id="rId2"/>
    <p:sldLayoutId id="2147483877" r:id="rId3"/>
    <p:sldLayoutId id="2147483878" r:id="rId4"/>
    <p:sldLayoutId id="2147483879" r:id="rId5"/>
    <p:sldLayoutId id="2147483880" r:id="rId6"/>
    <p:sldLayoutId id="2147483881" r:id="rId7"/>
    <p:sldLayoutId id="2147483882" r:id="rId8"/>
    <p:sldLayoutId id="2147483883" r:id="rId9"/>
    <p:sldLayoutId id="2147483884" r:id="rId10"/>
    <p:sldLayoutId id="2147483885" r:id="rId11"/>
    <p:sldLayoutId id="2147483886" r:id="rId12"/>
    <p:sldLayoutId id="2147483887" r:id="rId13"/>
    <p:sldLayoutId id="2147483888" r:id="rId14"/>
    <p:sldLayoutId id="2147483889" r:id="rId15"/>
    <p:sldLayoutId id="2147483890" r:id="rId16"/>
    <p:sldLayoutId id="2147483891" r:id="rId17"/>
    <p:sldLayoutId id="2147483892" r:id="rId18"/>
    <p:sldLayoutId id="2147483893" r:id="rId19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1800"/>
        </a:spcBef>
        <a:buClr>
          <a:schemeClr val="accent1"/>
        </a:buClr>
        <a:buSzPct val="100000"/>
        <a:buFont typeface="Wingdings 2" pitchFamily="18" charset="2"/>
        <a:buChar char="¡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lang="en-US" sz="1800" kern="1200" dirty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 smtClean="0"/>
              <a:t>Rogue Runners</a:t>
            </a:r>
            <a:endParaRPr lang="en-CA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 smtClean="0"/>
              <a:t>Red London Games</a:t>
            </a:r>
            <a:endParaRPr lang="en-CA" dirty="0"/>
          </a:p>
        </p:txBody>
      </p:sp>
      <p:sp>
        <p:nvSpPr>
          <p:cNvPr id="4" name="ZoneTexte 3"/>
          <p:cNvSpPr txBox="1"/>
          <p:nvPr/>
        </p:nvSpPr>
        <p:spPr>
          <a:xfrm>
            <a:off x="534129" y="6311152"/>
            <a:ext cx="2471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i="1" smtClean="0">
                <a:solidFill>
                  <a:schemeClr val="bg2">
                    <a:lumMod val="75000"/>
                  </a:schemeClr>
                </a:solidFill>
              </a:rPr>
              <a:t>Commercial confidential</a:t>
            </a:r>
            <a:endParaRPr lang="en-CA" sz="1400" i="1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7934447" y="6338781"/>
            <a:ext cx="5315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i="1" dirty="0" smtClean="0">
                <a:solidFill>
                  <a:schemeClr val="bg2"/>
                </a:solidFill>
              </a:rPr>
              <a:t>V1.7</a:t>
            </a:r>
            <a:endParaRPr lang="en-CA" sz="1200" i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3708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Race rewards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CA" dirty="0" smtClean="0"/>
              <a:t>Race loot box if you won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 smtClean="0"/>
              <a:t>Experience points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 smtClean="0"/>
              <a:t>Credits (soft currency)</a:t>
            </a:r>
          </a:p>
          <a:p>
            <a:pPr marL="457200" indent="-457200">
              <a:buFont typeface="+mj-lt"/>
              <a:buAutoNum type="arabicPeriod"/>
            </a:pPr>
            <a:r>
              <a:rPr lang="en-CA" smtClean="0"/>
              <a:t>Competitive Points</a:t>
            </a:r>
            <a:endParaRPr lang="en-CA" dirty="0" smtClean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83977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Death, Health &amp; Respawn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If you die during the mission (ran into an obstacle, got struck by a missile, your health fell to zero, etc.), you will respawn in a safe location</a:t>
            </a:r>
          </a:p>
          <a:p>
            <a:r>
              <a:rPr lang="en-CA" dirty="0" smtClean="0"/>
              <a:t>Respawning makes you lose 3 seconds</a:t>
            </a:r>
          </a:p>
          <a:p>
            <a:pPr marL="0" indent="0">
              <a:buNone/>
            </a:pPr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10790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Emergency boost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If you are losing significantly, you get a once-a-match emergency boost that lasts 15 seconds or so</a:t>
            </a:r>
          </a:p>
          <a:p>
            <a:r>
              <a:rPr lang="en-CA" dirty="0" smtClean="0"/>
              <a:t>The boost makes you run faster and your power bar replenishes faster</a:t>
            </a:r>
          </a:p>
          <a:p>
            <a:r>
              <a:rPr lang="en-CA" dirty="0" smtClean="0"/>
              <a:t>This allows a player that is losing to make a comeback</a:t>
            </a:r>
          </a:p>
          <a:p>
            <a:pPr marL="0" indent="0">
              <a:buNone/>
            </a:pPr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405033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Art</a:t>
            </a:r>
            <a:endParaRPr lang="en-CA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37517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Art Style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The game does not take itself too seriously. </a:t>
            </a:r>
            <a:r>
              <a:rPr lang="en-CA" dirty="0" smtClean="0"/>
              <a:t>It’s full of </a:t>
            </a:r>
            <a:r>
              <a:rPr lang="en-CA" dirty="0" smtClean="0">
                <a:solidFill>
                  <a:schemeClr val="accent4"/>
                </a:solidFill>
              </a:rPr>
              <a:t>humour</a:t>
            </a:r>
            <a:r>
              <a:rPr lang="en-CA" dirty="0" smtClean="0"/>
              <a:t> </a:t>
            </a:r>
            <a:r>
              <a:rPr lang="en-CA" dirty="0"/>
              <a:t>and </a:t>
            </a:r>
            <a:r>
              <a:rPr lang="en-CA" dirty="0" smtClean="0">
                <a:solidFill>
                  <a:srgbClr val="EB8F00"/>
                </a:solidFill>
              </a:rPr>
              <a:t>charm</a:t>
            </a:r>
          </a:p>
          <a:p>
            <a:r>
              <a:rPr lang="en-CA" dirty="0" smtClean="0"/>
              <a:t>Everything </a:t>
            </a:r>
            <a:r>
              <a:rPr lang="en-CA" dirty="0"/>
              <a:t>a bit bigger and </a:t>
            </a:r>
            <a:r>
              <a:rPr lang="en-CA" dirty="0">
                <a:solidFill>
                  <a:srgbClr val="EB8F00"/>
                </a:solidFill>
              </a:rPr>
              <a:t>chunkier</a:t>
            </a:r>
            <a:r>
              <a:rPr lang="en-CA" dirty="0"/>
              <a:t> than in </a:t>
            </a:r>
            <a:r>
              <a:rPr lang="en-CA" dirty="0" smtClean="0"/>
              <a:t>reality</a:t>
            </a:r>
          </a:p>
          <a:p>
            <a:r>
              <a:rPr lang="en-CA" dirty="0">
                <a:solidFill>
                  <a:srgbClr val="EB8F00"/>
                </a:solidFill>
              </a:rPr>
              <a:t>Vibrant</a:t>
            </a:r>
            <a:r>
              <a:rPr lang="en-CA" dirty="0"/>
              <a:t> color </a:t>
            </a:r>
            <a:r>
              <a:rPr lang="en-CA" dirty="0" smtClean="0"/>
              <a:t>palette</a:t>
            </a:r>
          </a:p>
          <a:p>
            <a:r>
              <a:rPr lang="en-CA" dirty="0" smtClean="0"/>
              <a:t>Heroes have:</a:t>
            </a:r>
            <a:endParaRPr lang="en-CA" dirty="0"/>
          </a:p>
          <a:p>
            <a:pPr lvl="1"/>
            <a:r>
              <a:rPr lang="en-CA" dirty="0" smtClean="0"/>
              <a:t>strong, recognizable silhouettes</a:t>
            </a:r>
          </a:p>
          <a:p>
            <a:pPr lvl="1"/>
            <a:r>
              <a:rPr lang="en-CA" dirty="0"/>
              <a:t>big eyes to convey </a:t>
            </a:r>
            <a:r>
              <a:rPr lang="en-CA" dirty="0">
                <a:solidFill>
                  <a:srgbClr val="EB8F00"/>
                </a:solidFill>
              </a:rPr>
              <a:t>emotion</a:t>
            </a:r>
          </a:p>
          <a:p>
            <a:pPr lvl="1"/>
            <a:r>
              <a:rPr lang="en-CA" dirty="0" smtClean="0"/>
              <a:t>an omni-tool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79143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9144000" cy="646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5454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9144000" cy="646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107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9144000" cy="646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6399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9300"/>
            <a:ext cx="9144000" cy="5347703"/>
          </a:xfrm>
          <a:prstGeom prst="rect">
            <a:avLst/>
          </a:prstGeom>
        </p:spPr>
      </p:pic>
      <p:sp>
        <p:nvSpPr>
          <p:cNvPr id="4" name="Titre 1"/>
          <p:cNvSpPr txBox="1">
            <a:spLocks/>
          </p:cNvSpPr>
          <p:nvPr/>
        </p:nvSpPr>
        <p:spPr>
          <a:xfrm>
            <a:off x="1119909" y="-15009"/>
            <a:ext cx="5388468" cy="76430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dirty="0" smtClean="0"/>
              <a:t>Rug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45418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Your Home Base</a:t>
            </a:r>
            <a:endParaRPr lang="en-CA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4620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Rogue Runners combines</a:t>
            </a:r>
            <a:endParaRPr lang="en-CA" dirty="0"/>
          </a:p>
        </p:txBody>
      </p:sp>
      <p:sp>
        <p:nvSpPr>
          <p:cNvPr id="6" name="Espace réservé du texte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000" dirty="0"/>
              <a:t>The </a:t>
            </a:r>
            <a:r>
              <a:rPr lang="en-CA" sz="2000" dirty="0" smtClean="0">
                <a:solidFill>
                  <a:srgbClr val="EB8F00"/>
                </a:solidFill>
              </a:rPr>
              <a:t>thrill</a:t>
            </a:r>
            <a:r>
              <a:rPr lang="en-CA" sz="2000" dirty="0" smtClean="0"/>
              <a:t> </a:t>
            </a:r>
            <a:r>
              <a:rPr lang="en-CA" sz="2000" dirty="0"/>
              <a:t>of </a:t>
            </a:r>
            <a:r>
              <a:rPr lang="en-CA" sz="2000" dirty="0" smtClean="0"/>
              <a:t>Overwatch</a:t>
            </a:r>
          </a:p>
          <a:p>
            <a:r>
              <a:rPr lang="en-CA" sz="2000" dirty="0" smtClean="0"/>
              <a:t>The </a:t>
            </a:r>
            <a:r>
              <a:rPr lang="en-CA" sz="2000" dirty="0">
                <a:solidFill>
                  <a:srgbClr val="EB8F00"/>
                </a:solidFill>
              </a:rPr>
              <a:t>depth</a:t>
            </a:r>
            <a:r>
              <a:rPr lang="en-CA" sz="2000" dirty="0"/>
              <a:t> of </a:t>
            </a:r>
            <a:r>
              <a:rPr lang="en-CA" sz="2000" dirty="0" smtClean="0"/>
              <a:t>Clash Royale</a:t>
            </a:r>
          </a:p>
          <a:p>
            <a:r>
              <a:rPr lang="en-CA" sz="2000" dirty="0" smtClean="0"/>
              <a:t>The </a:t>
            </a:r>
            <a:r>
              <a:rPr lang="en-CA" sz="2000" dirty="0" smtClean="0">
                <a:solidFill>
                  <a:srgbClr val="EB8F00"/>
                </a:solidFill>
              </a:rPr>
              <a:t>simplicity</a:t>
            </a:r>
            <a:r>
              <a:rPr lang="en-CA" sz="2000" dirty="0" smtClean="0"/>
              <a:t> of Mario Kart</a:t>
            </a:r>
            <a:endParaRPr lang="en-CA" sz="200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271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Home Base</a:t>
            </a:r>
            <a:endParaRPr lang="en-CA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Every time you win enough trophies, your home base gets automatically upgraded. It looks nicer and gives you status</a:t>
            </a:r>
            <a:endParaRPr lang="en-CA" dirty="0" smtClean="0">
              <a:solidFill>
                <a:srgbClr val="EB8F00"/>
              </a:solidFill>
            </a:endParaRPr>
          </a:p>
          <a:p>
            <a:r>
              <a:rPr lang="en-CA" dirty="0" smtClean="0"/>
              <a:t>You </a:t>
            </a:r>
            <a:r>
              <a:rPr lang="en-CA" dirty="0"/>
              <a:t>can see </a:t>
            </a:r>
            <a:r>
              <a:rPr lang="en-CA" dirty="0" smtClean="0"/>
              <a:t>your current home base in </a:t>
            </a:r>
            <a:r>
              <a:rPr lang="en-CA" dirty="0"/>
              <a:t>the background of the Main </a:t>
            </a:r>
            <a:r>
              <a:rPr lang="en-CA" dirty="0" smtClean="0"/>
              <a:t>Menu</a:t>
            </a:r>
            <a:endParaRPr lang="en-CA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03447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Home Base</a:t>
            </a:r>
            <a:endParaRPr lang="en-CA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You are matched against players who are </a:t>
            </a:r>
            <a:r>
              <a:rPr lang="en-CA" dirty="0" smtClean="0"/>
              <a:t>of the </a:t>
            </a:r>
            <a:r>
              <a:rPr lang="en-CA" dirty="0"/>
              <a:t>same </a:t>
            </a:r>
            <a:r>
              <a:rPr lang="en-CA" dirty="0" smtClean="0"/>
              <a:t>skill</a:t>
            </a:r>
          </a:p>
          <a:p>
            <a:r>
              <a:rPr lang="en-CA" dirty="0" smtClean="0"/>
              <a:t>Each home base upgrade unlocks new cards</a:t>
            </a:r>
          </a:p>
          <a:p>
            <a:r>
              <a:rPr lang="en-CA" dirty="0" smtClean="0"/>
              <a:t>At launch, there will be 5 home base levels. More will be added post-launch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8773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Heroes</a:t>
            </a:r>
            <a:endParaRPr lang="en-CA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84553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Heroes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Characters are </a:t>
            </a:r>
            <a:r>
              <a:rPr lang="en-CA" dirty="0" smtClean="0">
                <a:solidFill>
                  <a:schemeClr val="accent4"/>
                </a:solidFill>
              </a:rPr>
              <a:t>heroic</a:t>
            </a:r>
            <a:r>
              <a:rPr lang="en-CA" dirty="0" smtClean="0"/>
              <a:t> and have super-hero skills </a:t>
            </a:r>
          </a:p>
          <a:p>
            <a:r>
              <a:rPr lang="en-CA" dirty="0" smtClean="0"/>
              <a:t>They are </a:t>
            </a:r>
            <a:r>
              <a:rPr lang="en-CA" dirty="0" smtClean="0">
                <a:solidFill>
                  <a:srgbClr val="EB8F00"/>
                </a:solidFill>
              </a:rPr>
              <a:t>over-the-top </a:t>
            </a:r>
          </a:p>
          <a:p>
            <a:r>
              <a:rPr lang="en-CA" dirty="0" smtClean="0"/>
              <a:t>They can be partially but not completely robots </a:t>
            </a:r>
          </a:p>
          <a:p>
            <a:r>
              <a:rPr lang="en-CA" dirty="0" smtClean="0"/>
              <a:t>They have their own </a:t>
            </a:r>
            <a:r>
              <a:rPr lang="en-CA" dirty="0" smtClean="0">
                <a:solidFill>
                  <a:srgbClr val="EB8F00"/>
                </a:solidFill>
              </a:rPr>
              <a:t>unique</a:t>
            </a:r>
            <a:r>
              <a:rPr lang="en-CA" dirty="0" smtClean="0"/>
              <a:t> personality, which is apparent in the model, animations, and voice overs</a:t>
            </a:r>
          </a:p>
          <a:p>
            <a:r>
              <a:rPr lang="en-CA" dirty="0" smtClean="0"/>
              <a:t>They have different ethnic backgrounds, body sizes and sexual orientation to show </a:t>
            </a:r>
            <a:r>
              <a:rPr lang="en-CA" dirty="0" smtClean="0">
                <a:solidFill>
                  <a:srgbClr val="EB8F00"/>
                </a:solidFill>
              </a:rPr>
              <a:t>diversity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0162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Heroes – Unique Ability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 smtClean="0"/>
              <a:t>Each hero has a unique card which reflects their personality</a:t>
            </a:r>
          </a:p>
          <a:p>
            <a:r>
              <a:rPr lang="en-CA" dirty="0" smtClean="0"/>
              <a:t>The card associated to your currently selected hero is always in your player deck</a:t>
            </a:r>
          </a:p>
          <a:p>
            <a:r>
              <a:rPr lang="en-CA" dirty="0" smtClean="0"/>
              <a:t>You can only use the card if you play with the associated hero</a:t>
            </a:r>
          </a:p>
          <a:p>
            <a:r>
              <a:rPr lang="en-CA" dirty="0" smtClean="0"/>
              <a:t>For example, Rug has </a:t>
            </a:r>
            <a:r>
              <a:rPr lang="en-CA" dirty="0" smtClean="0">
                <a:solidFill>
                  <a:srgbClr val="FF6600"/>
                </a:solidFill>
              </a:rPr>
              <a:t>Shockwave</a:t>
            </a:r>
            <a:r>
              <a:rPr lang="en-CA" dirty="0" smtClean="0"/>
              <a:t>, Gin has </a:t>
            </a:r>
            <a:r>
              <a:rPr lang="en-CA" dirty="0" smtClean="0">
                <a:solidFill>
                  <a:srgbClr val="FF6600"/>
                </a:solidFill>
              </a:rPr>
              <a:t>Sentry</a:t>
            </a:r>
            <a:r>
              <a:rPr lang="en-CA" dirty="0" smtClean="0"/>
              <a:t>, etc.</a:t>
            </a:r>
            <a:endParaRPr lang="en-CA" dirty="0"/>
          </a:p>
          <a:p>
            <a:r>
              <a:rPr lang="en-CA" dirty="0" smtClean="0"/>
              <a:t>The card can be upgraded normally just like any other card</a:t>
            </a:r>
          </a:p>
          <a:p>
            <a:endParaRPr lang="en-CA" dirty="0"/>
          </a:p>
          <a:p>
            <a:endParaRPr lang="en-CA" dirty="0" smtClean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19942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Heroes </a:t>
            </a:r>
            <a:r>
              <a:rPr lang="en-CA" dirty="0" smtClean="0"/>
              <a:t>– Overview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There are initially 6 heroes to chose from. More will be added later</a:t>
            </a:r>
          </a:p>
          <a:p>
            <a:r>
              <a:rPr lang="en-CA" dirty="0" smtClean="0"/>
              <a:t>There are no RPG mechanics for Heroes but they can </a:t>
            </a:r>
            <a:r>
              <a:rPr lang="en-CA" dirty="0"/>
              <a:t>be </a:t>
            </a:r>
            <a:r>
              <a:rPr lang="en-CA" dirty="0" smtClean="0"/>
              <a:t>visually customized</a:t>
            </a:r>
          </a:p>
          <a:p>
            <a:r>
              <a:rPr lang="en-CA" dirty="0" smtClean="0"/>
              <a:t>You can select any unlocked hero before a mission in the Hero Selection menu</a:t>
            </a:r>
          </a:p>
          <a:p>
            <a:r>
              <a:rPr lang="en-CA" i="1" dirty="0" smtClean="0">
                <a:solidFill>
                  <a:srgbClr val="FF6600"/>
                </a:solidFill>
              </a:rPr>
              <a:t>In the Hero Gallery, each hero appears in a room that represents his or her personality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674441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Heroes </a:t>
            </a:r>
            <a:r>
              <a:rPr lang="en-CA" dirty="0" smtClean="0"/>
              <a:t>– Overview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4 heroes are unlocked from the start. Additional heroes can be purchased </a:t>
            </a:r>
            <a:r>
              <a:rPr lang="en-CA" i="1" dirty="0" smtClean="0">
                <a:solidFill>
                  <a:srgbClr val="FF6600"/>
                </a:solidFill>
              </a:rPr>
              <a:t>or obtained from legendary loot boxes</a:t>
            </a:r>
          </a:p>
          <a:p>
            <a:r>
              <a:rPr lang="en-CA" dirty="0" smtClean="0"/>
              <a:t>Each hero skin can be customized to give it a unique sense of style</a:t>
            </a:r>
          </a:p>
          <a:p>
            <a:r>
              <a:rPr lang="en-CA" dirty="0" smtClean="0"/>
              <a:t>Heroes have voice lines</a:t>
            </a:r>
          </a:p>
          <a:p>
            <a:r>
              <a:rPr lang="en-CA" dirty="0" smtClean="0"/>
              <a:t>Heroes have strong personalities. They are either funny, quirky or snarky. Listening to their voice lines is </a:t>
            </a:r>
            <a:r>
              <a:rPr lang="en-CA" dirty="0" smtClean="0">
                <a:solidFill>
                  <a:srgbClr val="EB8F00"/>
                </a:solidFill>
              </a:rPr>
              <a:t>entertaining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6517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Omni-tool</a:t>
            </a:r>
            <a:endParaRPr lang="en-CA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418" r="-43418"/>
          <a:stretch>
            <a:fillRect/>
          </a:stretch>
        </p:blipFill>
        <p:spPr>
          <a:xfrm>
            <a:off x="965200" y="2070100"/>
            <a:ext cx="3172987" cy="3289300"/>
          </a:xfrm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sp>
        <p:nvSpPr>
          <p:cNvPr id="6" name="ZoneTexte 5"/>
          <p:cNvSpPr txBox="1"/>
          <p:nvPr/>
        </p:nvSpPr>
        <p:spPr>
          <a:xfrm>
            <a:off x="4762500" y="2070100"/>
            <a:ext cx="30607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 smtClean="0"/>
              <a:t>Each hero wears an arm-computer which is used to trigger defenses or attacks while they are racing</a:t>
            </a: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12810944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Unique Abilities</a:t>
            </a:r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graphicFrame>
        <p:nvGraphicFramePr>
          <p:cNvPr id="7" name="Espace réservé du contenu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34862980"/>
              </p:ext>
            </p:extLst>
          </p:nvPr>
        </p:nvGraphicFramePr>
        <p:xfrm>
          <a:off x="543231" y="1683043"/>
          <a:ext cx="7733243" cy="432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/>
                <a:gridCol w="648433"/>
                <a:gridCol w="699798"/>
                <a:gridCol w="817799"/>
                <a:gridCol w="1076060"/>
                <a:gridCol w="3349387"/>
                <a:gridCol w="933486"/>
              </a:tblGrid>
              <a:tr h="370840"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#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Hero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100" dirty="0" smtClean="0"/>
                        <a:t>Gender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Hero type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Power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Description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100" dirty="0" smtClean="0"/>
                        <a:t>Initially</a:t>
                      </a:r>
                    </a:p>
                    <a:p>
                      <a:pPr algn="ctr"/>
                      <a:r>
                        <a:rPr lang="en-CA" sz="1100" dirty="0" smtClean="0"/>
                        <a:t>unlocked</a:t>
                      </a:r>
                      <a:endParaRPr lang="en-CA" sz="11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CA" sz="11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CA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>
                          <a:solidFill>
                            <a:srgbClr val="FF6600"/>
                          </a:solidFill>
                        </a:rPr>
                        <a:t>Bit</a:t>
                      </a:r>
                      <a:endParaRPr lang="en-CA" sz="1100" dirty="0">
                        <a:solidFill>
                          <a:srgbClr val="FF66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100" dirty="0" smtClean="0"/>
                        <a:t>F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Genius hacker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Hack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Players can’t</a:t>
                      </a:r>
                      <a:r>
                        <a:rPr lang="en-CA" sz="1100" baseline="0" dirty="0" smtClean="0"/>
                        <a:t> use their omni-tool for X seconds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100" dirty="0" smtClean="0"/>
                        <a:t>Yes</a:t>
                      </a:r>
                      <a:endParaRPr lang="en-CA" sz="11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CA" sz="11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CA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>
                          <a:solidFill>
                            <a:srgbClr val="FF6600"/>
                          </a:solidFill>
                        </a:rPr>
                        <a:t>Rug</a:t>
                      </a:r>
                      <a:endParaRPr lang="en-CA" sz="1100" dirty="0">
                        <a:solidFill>
                          <a:srgbClr val="FF66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100" dirty="0" smtClean="0"/>
                        <a:t>M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Tank Teddy-bear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Shockwave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Causes an</a:t>
                      </a:r>
                      <a:r>
                        <a:rPr lang="en-CA" sz="1100" baseline="0" dirty="0" smtClean="0"/>
                        <a:t> Earth tremor </a:t>
                      </a:r>
                      <a:r>
                        <a:rPr lang="en-CA" sz="1100" dirty="0" smtClean="0"/>
                        <a:t>that damages </a:t>
                      </a:r>
                      <a:r>
                        <a:rPr lang="en-CA" sz="1100" baseline="0" dirty="0" smtClean="0"/>
                        <a:t>all players in the vicinity and makes players further away stumble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100" dirty="0" smtClean="0"/>
                        <a:t>Yes</a:t>
                      </a:r>
                      <a:endParaRPr lang="en-CA" sz="11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CA" sz="11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CA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>
                          <a:solidFill>
                            <a:srgbClr val="FF6600"/>
                          </a:solidFill>
                        </a:rPr>
                        <a:t>Gin</a:t>
                      </a:r>
                      <a:endParaRPr lang="en-CA" sz="1100" dirty="0">
                        <a:solidFill>
                          <a:srgbClr val="FF66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100" dirty="0" smtClean="0"/>
                        <a:t>M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Shy robotics engineer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Sentry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Create a sentry that follows you and protects you by shooting at nearby targets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100" dirty="0" smtClean="0"/>
                        <a:t>No</a:t>
                      </a:r>
                      <a:endParaRPr lang="en-CA" sz="11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CA" sz="110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CA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>
                          <a:solidFill>
                            <a:srgbClr val="FF6600"/>
                          </a:solidFill>
                        </a:rPr>
                        <a:t>Hex</a:t>
                      </a:r>
                      <a:endParaRPr lang="en-CA" sz="1100" dirty="0">
                        <a:solidFill>
                          <a:srgbClr val="FF66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100" dirty="0" smtClean="0"/>
                        <a:t>M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Break</a:t>
                      </a:r>
                      <a:r>
                        <a:rPr lang="en-CA" sz="1100" baseline="0" dirty="0" smtClean="0"/>
                        <a:t> </a:t>
                      </a:r>
                      <a:r>
                        <a:rPr lang="en-CA" sz="1100" dirty="0" smtClean="0"/>
                        <a:t>dancing molecular Engineer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Shrink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Shrink all your opponents to</a:t>
                      </a:r>
                      <a:r>
                        <a:rPr lang="en-CA" sz="1100" baseline="0" dirty="0" smtClean="0"/>
                        <a:t> one third of their normal size and make them run more slowly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100" dirty="0" smtClean="0"/>
                        <a:t>Yes</a:t>
                      </a:r>
                      <a:endParaRPr lang="en-CA" sz="11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CA" sz="1100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CA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>
                          <a:solidFill>
                            <a:srgbClr val="FF6600"/>
                          </a:solidFill>
                        </a:rPr>
                        <a:t>Sophia</a:t>
                      </a:r>
                      <a:endParaRPr lang="en-CA" sz="1100" dirty="0">
                        <a:solidFill>
                          <a:srgbClr val="FF66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100" dirty="0" smtClean="0"/>
                        <a:t>F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Hippie quantum physicist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Quantum Rift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Create a quantum rift in the sky that sends a meteor flying at your target.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100" dirty="0" smtClean="0"/>
                        <a:t>Yes</a:t>
                      </a:r>
                      <a:endParaRPr lang="en-CA" sz="11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CA" sz="1100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CA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>
                          <a:solidFill>
                            <a:srgbClr val="FF6600"/>
                          </a:solidFill>
                        </a:rPr>
                        <a:t>Brooke</a:t>
                      </a:r>
                      <a:endParaRPr lang="en-CA" sz="1100" dirty="0">
                        <a:solidFill>
                          <a:srgbClr val="FF66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100" dirty="0" smtClean="0"/>
                        <a:t>F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Jack-of-all-trades ex-convict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Cloak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100" dirty="0" smtClean="0"/>
                        <a:t>Become invisible for a short while. You can’t be targeted by any card or missile. You also run faster while invisible.</a:t>
                      </a:r>
                      <a:endParaRPr lang="en-CA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100" dirty="0" smtClean="0"/>
                        <a:t>No</a:t>
                      </a:r>
                      <a:endParaRPr lang="en-CA" sz="11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22519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Hero bios</a:t>
            </a:r>
            <a:endParaRPr lang="en-CA" dirty="0"/>
          </a:p>
        </p:txBody>
      </p:sp>
      <p:sp>
        <p:nvSpPr>
          <p:cNvPr id="2" name="Espace réservé du texte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0885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Narrative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In 2086, the evacuation of the Earth was completed, and the last spaceship carrying Earth’s inhabitants left for Kepler 780, its destination, and new home</a:t>
            </a:r>
            <a:endParaRPr lang="en-CA" dirty="0"/>
          </a:p>
          <a:p>
            <a:r>
              <a:rPr lang="en-CA" dirty="0" smtClean="0"/>
              <a:t>The meteor that was to strike the Earth was partially deflected at the eleventh hour by a salvo of nuclear missiles, and in the end only a chunk of the meteor hit the Earth, avoiding its obliteration</a:t>
            </a:r>
          </a:p>
          <a:p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95115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Bit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765300"/>
            <a:ext cx="7675564" cy="4483100"/>
          </a:xfrm>
        </p:spPr>
        <p:txBody>
          <a:bodyPr>
            <a:noAutofit/>
          </a:bodyPr>
          <a:lstStyle/>
          <a:p>
            <a:r>
              <a:rPr lang="en-CA" sz="1800" dirty="0" smtClean="0"/>
              <a:t>Origin: French</a:t>
            </a:r>
          </a:p>
          <a:p>
            <a:r>
              <a:rPr lang="en-CA" sz="1800" dirty="0" smtClean="0"/>
              <a:t>Age: 18</a:t>
            </a:r>
          </a:p>
          <a:p>
            <a:r>
              <a:rPr lang="en-CA" sz="1800" dirty="0" smtClean="0"/>
              <a:t>Sex: female</a:t>
            </a:r>
          </a:p>
          <a:p>
            <a:r>
              <a:rPr lang="en-CA" sz="1800" dirty="0" smtClean="0"/>
              <a:t>Skill: Genius hacker. Can do anything with a computer</a:t>
            </a:r>
          </a:p>
          <a:p>
            <a:r>
              <a:rPr lang="en-CA" sz="1800" dirty="0" smtClean="0"/>
              <a:t>Power: </a:t>
            </a:r>
            <a:r>
              <a:rPr lang="en-CA" sz="1800" b="1" dirty="0" smtClean="0"/>
              <a:t>Hack</a:t>
            </a:r>
          </a:p>
          <a:p>
            <a:r>
              <a:rPr lang="en-CA" sz="1800" dirty="0" smtClean="0"/>
              <a:t>Bit is </a:t>
            </a:r>
            <a:r>
              <a:rPr lang="en-CA" sz="1800" dirty="0"/>
              <a:t>famous for having hacked into </a:t>
            </a:r>
            <a:r>
              <a:rPr lang="en-CA" sz="1800" dirty="0" err="1"/>
              <a:t>Tetracorp</a:t>
            </a:r>
            <a:r>
              <a:rPr lang="en-CA" sz="1800" dirty="0"/>
              <a:t> and exposed the company for the environmental disaster they caused. She has quite the reputation among the Dark Internet community. She </a:t>
            </a:r>
            <a:r>
              <a:rPr lang="en-CA" sz="1800" dirty="0" smtClean="0"/>
              <a:t>enjoys reading graphic novels. </a:t>
            </a:r>
            <a:r>
              <a:rPr lang="en-CA" sz="1800" dirty="0"/>
              <a:t>She never went to school. She is petite. She loves wearing fashion from the late 60s and </a:t>
            </a:r>
            <a:r>
              <a:rPr lang="en-CA" sz="1800" dirty="0" smtClean="0"/>
              <a:t>early </a:t>
            </a:r>
            <a:r>
              <a:rPr lang="en-CA" sz="1800" dirty="0"/>
              <a:t>70s.</a:t>
            </a:r>
          </a:p>
          <a:p>
            <a:endParaRPr lang="en-CA" sz="1600" dirty="0" smtClean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93976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Rug</a:t>
            </a:r>
            <a:endParaRPr lang="en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199" y="1765300"/>
            <a:ext cx="7675564" cy="3916363"/>
          </a:xfrm>
        </p:spPr>
        <p:txBody>
          <a:bodyPr>
            <a:normAutofit fontScale="92500" lnSpcReduction="10000"/>
          </a:bodyPr>
          <a:lstStyle/>
          <a:p>
            <a:r>
              <a:rPr lang="en-CA" sz="1900" dirty="0" smtClean="0"/>
              <a:t>Origin: American</a:t>
            </a:r>
          </a:p>
          <a:p>
            <a:r>
              <a:rPr lang="en-CA" sz="1900" dirty="0" smtClean="0"/>
              <a:t>Age: 26 </a:t>
            </a:r>
          </a:p>
          <a:p>
            <a:r>
              <a:rPr lang="en-CA" sz="1900" dirty="0" smtClean="0"/>
              <a:t>Sex: Male </a:t>
            </a:r>
          </a:p>
          <a:p>
            <a:r>
              <a:rPr lang="en-CA" sz="1900" dirty="0" smtClean="0"/>
              <a:t>Skill: Strength</a:t>
            </a:r>
          </a:p>
          <a:p>
            <a:r>
              <a:rPr lang="en-CA" sz="1900" dirty="0" smtClean="0"/>
              <a:t>Power: </a:t>
            </a:r>
            <a:r>
              <a:rPr lang="en-CA" sz="1900" b="1" dirty="0" smtClean="0"/>
              <a:t>Shockwave</a:t>
            </a:r>
          </a:p>
          <a:p>
            <a:r>
              <a:rPr lang="en-CA" sz="1900" dirty="0" smtClean="0"/>
              <a:t>He </a:t>
            </a:r>
            <a:r>
              <a:rPr lang="en-CA" sz="1900" dirty="0"/>
              <a:t>used to work as a docker. He is unbelievably powerful and strong. </a:t>
            </a:r>
            <a:r>
              <a:rPr lang="en-CA" sz="1900" dirty="0" smtClean="0"/>
              <a:t>He’s </a:t>
            </a:r>
            <a:r>
              <a:rPr lang="en-CA" sz="1900" dirty="0"/>
              <a:t>addicted to tattoos. He has a number of piercings and </a:t>
            </a:r>
            <a:r>
              <a:rPr lang="en-CA" sz="1900" dirty="0" smtClean="0"/>
              <a:t>chains as well. He’s as sweet as a Teddy Bear and wouldn't hurt a fly. He’s vegetarian. His mother passed away just before the last spaceship left.</a:t>
            </a:r>
          </a:p>
          <a:p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2427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Gin</a:t>
            </a:r>
            <a:endParaRPr lang="en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199" y="1722438"/>
            <a:ext cx="7675564" cy="3916363"/>
          </a:xfrm>
        </p:spPr>
        <p:txBody>
          <a:bodyPr>
            <a:normAutofit lnSpcReduction="10000"/>
          </a:bodyPr>
          <a:lstStyle/>
          <a:p>
            <a:r>
              <a:rPr lang="en-CA" sz="1800" dirty="0" smtClean="0"/>
              <a:t>Origin: Mexican</a:t>
            </a:r>
          </a:p>
          <a:p>
            <a:r>
              <a:rPr lang="en-CA" sz="1800" dirty="0" smtClean="0"/>
              <a:t>Age: 24</a:t>
            </a:r>
          </a:p>
          <a:p>
            <a:r>
              <a:rPr lang="en-CA" sz="1800" dirty="0" smtClean="0"/>
              <a:t>Sex: male</a:t>
            </a:r>
          </a:p>
          <a:p>
            <a:r>
              <a:rPr lang="en-CA" sz="1800" dirty="0" smtClean="0"/>
              <a:t>Skill: Robotics engineer</a:t>
            </a:r>
          </a:p>
          <a:p>
            <a:r>
              <a:rPr lang="en-CA" sz="1800" dirty="0" smtClean="0"/>
              <a:t>Power: </a:t>
            </a:r>
            <a:r>
              <a:rPr lang="en-CA" sz="1800" b="1" dirty="0" smtClean="0"/>
              <a:t>Sentry</a:t>
            </a:r>
          </a:p>
          <a:p>
            <a:r>
              <a:rPr lang="en-CA" sz="1800" dirty="0" smtClean="0"/>
              <a:t>Gin is very shy and socially awkward. </a:t>
            </a:r>
            <a:r>
              <a:rPr lang="en-CA" sz="1800" dirty="0"/>
              <a:t>He has a crush on Bit. Feeling </a:t>
            </a:r>
            <a:r>
              <a:rPr lang="en-CA" sz="1800" dirty="0" smtClean="0"/>
              <a:t>lonely, he created his first sentry so it would become his friend. Gin’s sentry is an </a:t>
            </a:r>
            <a:r>
              <a:rPr lang="en-CA" sz="1800" dirty="0"/>
              <a:t>expressive (think Wall-</a:t>
            </a:r>
            <a:r>
              <a:rPr lang="en-CA" sz="1800" dirty="0" smtClean="0"/>
              <a:t>E or Snowball from Overwatch) hovering robot </a:t>
            </a:r>
            <a:r>
              <a:rPr lang="en-CA" sz="1800" dirty="0"/>
              <a:t>that </a:t>
            </a:r>
            <a:r>
              <a:rPr lang="en-CA" sz="1800" dirty="0" smtClean="0"/>
              <a:t>follows him around. Gin’s sentry can also fire missiles to protect him.</a:t>
            </a:r>
          </a:p>
          <a:p>
            <a:endParaRPr lang="en-CA" sz="180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100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Hex</a:t>
            </a:r>
            <a:endParaRPr lang="en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199" y="1747838"/>
            <a:ext cx="7675564" cy="3916363"/>
          </a:xfrm>
        </p:spPr>
        <p:txBody>
          <a:bodyPr>
            <a:normAutofit/>
          </a:bodyPr>
          <a:lstStyle/>
          <a:p>
            <a:r>
              <a:rPr lang="en-CA" sz="1800" dirty="0" smtClean="0"/>
              <a:t>Origin: Afro-American</a:t>
            </a:r>
          </a:p>
          <a:p>
            <a:r>
              <a:rPr lang="en-CA" sz="1800" dirty="0" smtClean="0"/>
              <a:t>Age: 29</a:t>
            </a:r>
          </a:p>
          <a:p>
            <a:r>
              <a:rPr lang="en-CA" sz="1800" dirty="0" smtClean="0"/>
              <a:t>Sex: Male</a:t>
            </a:r>
          </a:p>
          <a:p>
            <a:r>
              <a:rPr lang="en-CA" sz="1800" dirty="0" smtClean="0"/>
              <a:t>Skill: Molecular engineer</a:t>
            </a:r>
          </a:p>
          <a:p>
            <a:r>
              <a:rPr lang="en-CA" sz="1800" dirty="0" smtClean="0"/>
              <a:t>Power: </a:t>
            </a:r>
            <a:r>
              <a:rPr lang="en-CA" sz="1800" b="1" dirty="0" smtClean="0"/>
              <a:t>Shrink</a:t>
            </a:r>
            <a:endParaRPr lang="en-CA" sz="1800" dirty="0" smtClean="0"/>
          </a:p>
          <a:p>
            <a:r>
              <a:rPr lang="en-CA" sz="1800" dirty="0" smtClean="0"/>
              <a:t>Hex is a molecular engineer. He graduated with top honours. He’s into rap and loves to break dance. He wears a beanie hat. His shoes have fluorescent lights on them.</a:t>
            </a:r>
          </a:p>
          <a:p>
            <a:endParaRPr lang="en-CA" sz="180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71781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Sophia</a:t>
            </a:r>
            <a:endParaRPr lang="en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199" y="1722438"/>
            <a:ext cx="7675564" cy="4403725"/>
          </a:xfrm>
        </p:spPr>
        <p:txBody>
          <a:bodyPr>
            <a:noAutofit/>
          </a:bodyPr>
          <a:lstStyle/>
          <a:p>
            <a:r>
              <a:rPr lang="en-CA" sz="1800" dirty="0" smtClean="0"/>
              <a:t>Origin: Swedish</a:t>
            </a:r>
          </a:p>
          <a:p>
            <a:r>
              <a:rPr lang="en-CA" sz="1800" dirty="0" smtClean="0"/>
              <a:t>Age: 25</a:t>
            </a:r>
          </a:p>
          <a:p>
            <a:r>
              <a:rPr lang="en-CA" sz="1800" dirty="0" smtClean="0"/>
              <a:t>Sex: Female</a:t>
            </a:r>
          </a:p>
          <a:p>
            <a:r>
              <a:rPr lang="en-CA" sz="1800" dirty="0" smtClean="0"/>
              <a:t>Skill: Quantum physicist</a:t>
            </a:r>
          </a:p>
          <a:p>
            <a:r>
              <a:rPr lang="en-CA" sz="1800" dirty="0" smtClean="0"/>
              <a:t>Power: </a:t>
            </a:r>
            <a:r>
              <a:rPr lang="en-CA" sz="1800" b="1" dirty="0" smtClean="0"/>
              <a:t>Quantum Rift</a:t>
            </a:r>
          </a:p>
          <a:p>
            <a:r>
              <a:rPr lang="en-CA" sz="1600" dirty="0" smtClean="0"/>
              <a:t>She is a beautiful pagan hippie. She loves wearing flowers in her hair. She craves new age stuff and holding hands naked around a bonfire. Some call her wacky, but when you see her conjure fire out of thin air you are more likely to call her a witch. Others say that she can see the future and has visions of dark things to come. Because of this, she refuses to engage in any serious long-term relationship although she has many suitors. She likes Rug and they hang out a lot.</a:t>
            </a:r>
          </a:p>
          <a:p>
            <a:endParaRPr lang="en-CA" sz="180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4514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Brooke</a:t>
            </a:r>
            <a:endParaRPr lang="en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199" y="1722438"/>
            <a:ext cx="7675564" cy="4633912"/>
          </a:xfrm>
        </p:spPr>
        <p:txBody>
          <a:bodyPr>
            <a:noAutofit/>
          </a:bodyPr>
          <a:lstStyle/>
          <a:p>
            <a:r>
              <a:rPr lang="en-CA" sz="1800" dirty="0" smtClean="0"/>
              <a:t>Origin: Croatia</a:t>
            </a:r>
          </a:p>
          <a:p>
            <a:r>
              <a:rPr lang="en-CA" sz="1800" dirty="0" smtClean="0"/>
              <a:t>Age: 22</a:t>
            </a:r>
          </a:p>
          <a:p>
            <a:r>
              <a:rPr lang="en-CA" sz="1800" dirty="0" smtClean="0"/>
              <a:t>Sex: Female</a:t>
            </a:r>
          </a:p>
          <a:p>
            <a:r>
              <a:rPr lang="en-CA" sz="1800" dirty="0" smtClean="0"/>
              <a:t>Skill: Jack-of-all-trades</a:t>
            </a:r>
          </a:p>
          <a:p>
            <a:r>
              <a:rPr lang="en-CA" sz="1800" dirty="0" smtClean="0"/>
              <a:t>Power: </a:t>
            </a:r>
            <a:r>
              <a:rPr lang="en-CA" sz="1800" b="1" dirty="0" smtClean="0"/>
              <a:t>Cloak</a:t>
            </a:r>
          </a:p>
          <a:p>
            <a:r>
              <a:rPr lang="en-CA" sz="1400" dirty="0" smtClean="0"/>
              <a:t>A newcomer to the clan. She just came in one day and dropped her torn backpack in the hangout. Nobody dared ask her to leave.  She has a shaved head covered in Sanskrit tattoos. Brooke is dark and brooding. She has a criminal past and was behind bars for a long time. She’s a survivor and prefers being alone. She can understands the beeps of Gin's sentry and often talks with it, but about what, nobody knows. She’s a bad apple. Why she hangs around with this clan is a mystery. She’s petrified with fear on the zipline. Her tattoos are reprogrammable and change everyday</a:t>
            </a:r>
            <a:endParaRPr lang="en-CA" sz="140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4854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Cards</a:t>
            </a:r>
            <a:endParaRPr lang="en-CA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36042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Blueprints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Each player has a collection of cards</a:t>
            </a:r>
          </a:p>
          <a:p>
            <a:r>
              <a:rPr lang="en-CA" dirty="0" smtClean="0"/>
              <a:t>A card can be activated during a match by tapping on it in the turn-ribbon</a:t>
            </a:r>
          </a:p>
          <a:p>
            <a:r>
              <a:rPr lang="en-CA" dirty="0" smtClean="0"/>
              <a:t>Cards can be upgraded by collecting blueprints</a:t>
            </a:r>
          </a:p>
          <a:p>
            <a:endParaRPr lang="en-CA" dirty="0" smtClean="0"/>
          </a:p>
          <a:p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21291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Card Deck – Overview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2209800"/>
            <a:ext cx="6516688" cy="3916363"/>
          </a:xfrm>
        </p:spPr>
        <p:txBody>
          <a:bodyPr>
            <a:normAutofit/>
          </a:bodyPr>
          <a:lstStyle/>
          <a:p>
            <a:r>
              <a:rPr lang="en-CA" dirty="0" smtClean="0"/>
              <a:t>New players start with a deck of 7 cards plus 1 hero card for a total of 8</a:t>
            </a:r>
          </a:p>
          <a:p>
            <a:r>
              <a:rPr lang="en-CA" dirty="0" smtClean="0"/>
              <a:t>New cards can be purchased when on sale or found in loot boxes</a:t>
            </a:r>
          </a:p>
          <a:p>
            <a:r>
              <a:rPr lang="en-CA" dirty="0" smtClean="0"/>
              <a:t>A menu allows you to build your battle deck</a:t>
            </a:r>
          </a:p>
          <a:p>
            <a:r>
              <a:rPr lang="en-CA" dirty="0" smtClean="0"/>
              <a:t>It also displays your entire card collection including cards you haven’t found yet</a:t>
            </a:r>
          </a:p>
          <a:p>
            <a:pPr marL="0" indent="0">
              <a:buNone/>
            </a:pPr>
            <a:endParaRPr lang="en-CA" dirty="0" smtClean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1262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Cards </a:t>
            </a:r>
            <a:r>
              <a:rPr lang="en-CA" dirty="0" smtClean="0"/>
              <a:t>– Turn ribbon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2209800"/>
            <a:ext cx="6516688" cy="3916363"/>
          </a:xfrm>
        </p:spPr>
        <p:txBody>
          <a:bodyPr>
            <a:normAutofit/>
          </a:bodyPr>
          <a:lstStyle/>
          <a:p>
            <a:r>
              <a:rPr lang="en-CA" dirty="0" smtClean="0"/>
              <a:t>4 cards appear in a turn-ribbon on the side of the screen while on a mission</a:t>
            </a:r>
          </a:p>
          <a:p>
            <a:r>
              <a:rPr lang="en-CA" dirty="0" smtClean="0"/>
              <a:t>The next card to become available appears at the bottom of the turn-ribbon. It is smaller</a:t>
            </a:r>
          </a:p>
          <a:p>
            <a:r>
              <a:rPr lang="en-CA" dirty="0" smtClean="0"/>
              <a:t>Tap on a card to activate it </a:t>
            </a:r>
          </a:p>
          <a:p>
            <a:r>
              <a:rPr lang="en-CA" dirty="0" smtClean="0"/>
              <a:t>Each card cost power</a:t>
            </a:r>
          </a:p>
          <a:p>
            <a:r>
              <a:rPr lang="en-CA" dirty="0" smtClean="0"/>
              <a:t>Cards grey out if you don’t have enough power to activate them</a:t>
            </a:r>
          </a:p>
          <a:p>
            <a:pPr marL="0" indent="0">
              <a:buNone/>
            </a:pPr>
            <a:endParaRPr lang="en-CA" dirty="0" smtClean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089437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Narrative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The mysterious meteor had strange effects on the Earth and changed some of the fundamentals laws of physics allowing humans to do things previously thought impossible</a:t>
            </a:r>
          </a:p>
          <a:p>
            <a:r>
              <a:rPr lang="en-CA" dirty="0" smtClean="0"/>
              <a:t>You’re one of the few thousands humans who, for one reason or another, decided not to board the last spaceship</a:t>
            </a:r>
          </a:p>
          <a:p>
            <a:endParaRPr lang="en-CA" dirty="0" smtClean="0"/>
          </a:p>
          <a:p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197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Cards – Power bar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The power bar tells you how much power you have available to spend</a:t>
            </a:r>
          </a:p>
          <a:p>
            <a:r>
              <a:rPr lang="en-CA" dirty="0" smtClean="0"/>
              <a:t>Power </a:t>
            </a:r>
            <a:r>
              <a:rPr lang="en-CA" dirty="0" smtClean="0">
                <a:solidFill>
                  <a:srgbClr val="EB8F00"/>
                </a:solidFill>
              </a:rPr>
              <a:t>replenishes</a:t>
            </a:r>
            <a:r>
              <a:rPr lang="en-CA" dirty="0" smtClean="0"/>
              <a:t> over time</a:t>
            </a:r>
          </a:p>
          <a:p>
            <a:r>
              <a:rPr lang="en-CA" dirty="0" smtClean="0"/>
              <a:t>A match starts with zero power to avoid having cards played in the first few seconds of gameplay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8926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Cards at launch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25 cards will be available at launch. More will be added later</a:t>
            </a:r>
          </a:p>
          <a:p>
            <a:r>
              <a:rPr lang="en-CA" dirty="0" smtClean="0"/>
              <a:t>6 of these are Hero cards</a:t>
            </a:r>
          </a:p>
          <a:p>
            <a:r>
              <a:rPr lang="en-CA" dirty="0" smtClean="0"/>
              <a:t>7 cards are immediately unlocked as part of the tutorial which corresponds to home base 0</a:t>
            </a:r>
          </a:p>
          <a:p>
            <a:r>
              <a:rPr lang="en-CA" dirty="0" smtClean="0"/>
              <a:t>3 cards get unlocked every time the player upgrades his home base. There are 4 home base upgrades.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2386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Cards</a:t>
            </a:r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9634516"/>
              </p:ext>
            </p:extLst>
          </p:nvPr>
        </p:nvGraphicFramePr>
        <p:xfrm>
          <a:off x="774700" y="1892733"/>
          <a:ext cx="5840845" cy="38455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246"/>
                <a:gridCol w="1251078"/>
                <a:gridCol w="1017167"/>
                <a:gridCol w="996724"/>
                <a:gridCol w="1204085"/>
                <a:gridCol w="102754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 smtClean="0"/>
                        <a:t>#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0" dirty="0" smtClean="0"/>
                        <a:t>Card Name</a:t>
                      </a:r>
                      <a:endParaRPr lang="en-CA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Rarity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Power Cost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Unlock Level</a:t>
                      </a:r>
                    </a:p>
                    <a:p>
                      <a:r>
                        <a:rPr lang="en-CA" sz="1400" dirty="0" smtClean="0"/>
                        <a:t>From 0 to 4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 smtClean="0"/>
                        <a:t>Has Secondary</a:t>
                      </a:r>
                    </a:p>
                    <a:p>
                      <a:r>
                        <a:rPr lang="en-CA" sz="1200" baseline="0" dirty="0" smtClean="0"/>
                        <a:t>Icon</a:t>
                      </a:r>
                      <a:endParaRPr lang="en-CA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CA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0" dirty="0" smtClean="0">
                          <a:solidFill>
                            <a:schemeClr val="tx1"/>
                          </a:solidFill>
                        </a:rPr>
                        <a:t>Lightning</a:t>
                      </a:r>
                      <a:endParaRPr lang="en-CA" sz="14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Rare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5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2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No</a:t>
                      </a:r>
                      <a:endParaRPr lang="en-CA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CA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0" dirty="0" smtClean="0">
                          <a:solidFill>
                            <a:srgbClr val="000000"/>
                          </a:solidFill>
                        </a:rPr>
                        <a:t>Fire wall</a:t>
                      </a:r>
                      <a:endParaRPr lang="en-CA" sz="1400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Common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2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1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Map</a:t>
                      </a:r>
                      <a:endParaRPr lang="en-CA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CA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0" dirty="0" smtClean="0">
                          <a:solidFill>
                            <a:srgbClr val="000000"/>
                          </a:solidFill>
                        </a:rPr>
                        <a:t>Sprint</a:t>
                      </a:r>
                      <a:endParaRPr lang="en-CA" sz="1400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Common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2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Tutorial (0)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No</a:t>
                      </a:r>
                      <a:endParaRPr lang="en-CA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 smtClean="0">
                          <a:solidFill>
                            <a:srgbClr val="000000"/>
                          </a:solidFill>
                        </a:rPr>
                        <a:t>4</a:t>
                      </a:r>
                      <a:endParaRPr lang="en-CA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0" dirty="0" smtClean="0">
                          <a:solidFill>
                            <a:srgbClr val="000000"/>
                          </a:solidFill>
                        </a:rPr>
                        <a:t>Raging Bull</a:t>
                      </a:r>
                      <a:endParaRPr lang="en-CA" sz="1400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Common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3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400" dirty="0" smtClean="0"/>
                        <a:t>Tutorial (0)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400" dirty="0" smtClean="0"/>
                        <a:t>No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 smtClean="0">
                          <a:solidFill>
                            <a:srgbClr val="000000"/>
                          </a:solidFill>
                        </a:rPr>
                        <a:t>5</a:t>
                      </a:r>
                      <a:endParaRPr lang="en-CA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0" dirty="0" smtClean="0">
                          <a:solidFill>
                            <a:srgbClr val="000000"/>
                          </a:solidFill>
                        </a:rPr>
                        <a:t>Grenade</a:t>
                      </a:r>
                      <a:endParaRPr lang="en-CA" sz="1400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Common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3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Tutorial (0)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No</a:t>
                      </a:r>
                      <a:endParaRPr lang="en-CA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 smtClean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en-CA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0" dirty="0" smtClean="0">
                          <a:solidFill>
                            <a:srgbClr val="000000"/>
                          </a:solidFill>
                        </a:rPr>
                        <a:t>Stasis</a:t>
                      </a:r>
                      <a:endParaRPr lang="en-CA" sz="1400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Rare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6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400" dirty="0" smtClean="0"/>
                        <a:t>Tutorial (0)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400" dirty="0" smtClean="0"/>
                        <a:t>Player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 smtClean="0">
                          <a:solidFill>
                            <a:schemeClr val="accent4"/>
                          </a:solidFill>
                        </a:rPr>
                        <a:t>7</a:t>
                      </a:r>
                      <a:endParaRPr lang="en-CA" sz="1400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0" dirty="0" smtClean="0">
                          <a:solidFill>
                            <a:schemeClr val="accent4"/>
                          </a:solidFill>
                        </a:rPr>
                        <a:t>Shrink</a:t>
                      </a:r>
                      <a:endParaRPr lang="en-CA" sz="1400" b="0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Epic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6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Hero Card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No</a:t>
                      </a:r>
                      <a:endParaRPr lang="en-CA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 smtClean="0">
                          <a:solidFill>
                            <a:srgbClr val="000000"/>
                          </a:solidFill>
                        </a:rPr>
                        <a:t>8</a:t>
                      </a:r>
                      <a:endParaRPr lang="en-CA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0" dirty="0" smtClean="0">
                          <a:solidFill>
                            <a:srgbClr val="000000"/>
                          </a:solidFill>
                        </a:rPr>
                        <a:t>Double</a:t>
                      </a:r>
                      <a:r>
                        <a:rPr lang="en-CA" sz="1400" b="0" baseline="0" dirty="0" smtClean="0">
                          <a:solidFill>
                            <a:srgbClr val="000000"/>
                          </a:solidFill>
                        </a:rPr>
                        <a:t> Jump</a:t>
                      </a:r>
                      <a:endParaRPr lang="en-CA" sz="1400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Common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1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400" dirty="0" smtClean="0"/>
                        <a:t>Tutorial (0)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400" dirty="0" smtClean="0"/>
                        <a:t>No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5214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Cards</a:t>
            </a:r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223397"/>
              </p:ext>
            </p:extLst>
          </p:nvPr>
        </p:nvGraphicFramePr>
        <p:xfrm>
          <a:off x="774697" y="1892733"/>
          <a:ext cx="5827716" cy="41401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0956"/>
                <a:gridCol w="1237458"/>
                <a:gridCol w="1006094"/>
                <a:gridCol w="985872"/>
                <a:gridCol w="1213004"/>
                <a:gridCol w="9943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 smtClean="0"/>
                        <a:t>#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Card Name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Rarity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Power Cost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Unlock Level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400" dirty="0" smtClean="0"/>
                        <a:t>From 0 to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 smtClean="0"/>
                        <a:t>Has Secondary</a:t>
                      </a:r>
                    </a:p>
                    <a:p>
                      <a:r>
                        <a:rPr lang="en-CA" sz="1200" baseline="0" dirty="0" smtClean="0"/>
                        <a:t>Icon</a:t>
                      </a:r>
                      <a:endParaRPr lang="en-CA" sz="120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 smtClean="0">
                          <a:solidFill>
                            <a:srgbClr val="000000"/>
                          </a:solidFill>
                        </a:rPr>
                        <a:t>9</a:t>
                      </a:r>
                      <a:endParaRPr lang="en-CA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0" dirty="0" smtClean="0">
                          <a:solidFill>
                            <a:srgbClr val="000000"/>
                          </a:solidFill>
                        </a:rPr>
                        <a:t>Reflect</a:t>
                      </a:r>
                      <a:endParaRPr lang="en-CA" sz="1400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Legendary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7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3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No</a:t>
                      </a:r>
                      <a:endParaRPr lang="en-CA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CA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0" dirty="0" smtClean="0">
                          <a:solidFill>
                            <a:srgbClr val="000000"/>
                          </a:solidFill>
                        </a:rPr>
                        <a:t>Trip Mine</a:t>
                      </a:r>
                      <a:endParaRPr lang="en-CA" sz="1400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Common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3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3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Map</a:t>
                      </a:r>
                      <a:endParaRPr lang="en-CA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i="0" dirty="0" smtClean="0">
                          <a:solidFill>
                            <a:srgbClr val="000000"/>
                          </a:solidFill>
                        </a:rPr>
                        <a:t>11</a:t>
                      </a:r>
                      <a:endParaRPr lang="en-CA" sz="1400" i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0" i="0" dirty="0" smtClean="0">
                          <a:solidFill>
                            <a:srgbClr val="000000"/>
                          </a:solidFill>
                        </a:rPr>
                        <a:t>Steal</a:t>
                      </a:r>
                      <a:endParaRPr lang="en-CA" sz="1400" b="0" i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Rare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3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3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No</a:t>
                      </a:r>
                      <a:endParaRPr lang="en-CA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 smtClean="0">
                          <a:solidFill>
                            <a:schemeClr val="accent4"/>
                          </a:solidFill>
                        </a:rPr>
                        <a:t>12</a:t>
                      </a:r>
                      <a:endParaRPr lang="en-CA" sz="1400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0" dirty="0" smtClean="0">
                          <a:solidFill>
                            <a:schemeClr val="accent4"/>
                          </a:solidFill>
                        </a:rPr>
                        <a:t>Sentry</a:t>
                      </a:r>
                      <a:endParaRPr lang="en-CA" sz="1400" b="0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Epic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6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Hero</a:t>
                      </a:r>
                      <a:r>
                        <a:rPr lang="en-CA" sz="1400" baseline="0" dirty="0" smtClean="0"/>
                        <a:t> Card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Player</a:t>
                      </a:r>
                      <a:endParaRPr lang="en-CA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 smtClean="0">
                          <a:solidFill>
                            <a:srgbClr val="000000"/>
                          </a:solidFill>
                        </a:rPr>
                        <a:t>13</a:t>
                      </a:r>
                      <a:endParaRPr lang="en-CA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0" dirty="0" smtClean="0">
                          <a:solidFill>
                            <a:srgbClr val="000000"/>
                          </a:solidFill>
                        </a:rPr>
                        <a:t>Force</a:t>
                      </a:r>
                      <a:r>
                        <a:rPr lang="en-CA" sz="1400" b="0" baseline="0" dirty="0" smtClean="0">
                          <a:solidFill>
                            <a:srgbClr val="000000"/>
                          </a:solidFill>
                        </a:rPr>
                        <a:t> Field</a:t>
                      </a:r>
                      <a:endParaRPr lang="en-CA" sz="1400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Rare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3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400" dirty="0" smtClean="0"/>
                        <a:t>Tutorial (0)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400" dirty="0" smtClean="0"/>
                        <a:t>Map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i="0" dirty="0" smtClean="0">
                          <a:solidFill>
                            <a:srgbClr val="000000"/>
                          </a:solidFill>
                        </a:rPr>
                        <a:t>14</a:t>
                      </a:r>
                      <a:endParaRPr lang="en-CA" sz="1400" i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0" i="0" dirty="0" smtClean="0">
                          <a:solidFill>
                            <a:srgbClr val="000000"/>
                          </a:solidFill>
                        </a:rPr>
                        <a:t>Homing Missile</a:t>
                      </a:r>
                      <a:endParaRPr lang="en-CA" sz="1400" b="0" i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Rare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4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1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Map</a:t>
                      </a:r>
                      <a:endParaRPr lang="en-CA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i="0" dirty="0" smtClean="0">
                          <a:solidFill>
                            <a:srgbClr val="000000"/>
                          </a:solidFill>
                        </a:rPr>
                        <a:t>15</a:t>
                      </a:r>
                      <a:endParaRPr lang="en-CA" sz="1400" i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0" i="0" dirty="0" smtClean="0">
                          <a:solidFill>
                            <a:srgbClr val="000000"/>
                          </a:solidFill>
                        </a:rPr>
                        <a:t>Freeze</a:t>
                      </a:r>
                      <a:endParaRPr lang="en-CA" sz="1400" b="0" i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Rare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5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400" dirty="0" smtClean="0"/>
                        <a:t>Tutorial (0)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400" dirty="0" smtClean="0"/>
                        <a:t>Player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i="0" dirty="0" smtClean="0">
                          <a:solidFill>
                            <a:srgbClr val="000000"/>
                          </a:solidFill>
                        </a:rPr>
                        <a:t>16</a:t>
                      </a:r>
                      <a:endParaRPr lang="en-CA" sz="1400" i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0" i="0" dirty="0" smtClean="0">
                          <a:solidFill>
                            <a:srgbClr val="000000"/>
                          </a:solidFill>
                        </a:rPr>
                        <a:t>Linked Fate</a:t>
                      </a:r>
                      <a:endParaRPr lang="en-CA" sz="1400" b="0" i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Legendary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5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4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Player</a:t>
                      </a:r>
                      <a:endParaRPr lang="en-CA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1678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Cards</a:t>
            </a:r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9127651"/>
              </p:ext>
            </p:extLst>
          </p:nvPr>
        </p:nvGraphicFramePr>
        <p:xfrm>
          <a:off x="774700" y="1904279"/>
          <a:ext cx="5852390" cy="43637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611"/>
                <a:gridCol w="1242697"/>
                <a:gridCol w="1010353"/>
                <a:gridCol w="990047"/>
                <a:gridCol w="1177592"/>
                <a:gridCol w="103909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 smtClean="0"/>
                        <a:t>#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Card Name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Rarity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Power Cost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Unlock Level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400" dirty="0" smtClean="0"/>
                        <a:t>From 0 to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 smtClean="0"/>
                        <a:t>Has Secondary</a:t>
                      </a:r>
                    </a:p>
                    <a:p>
                      <a:r>
                        <a:rPr lang="en-CA" sz="1200" baseline="0" dirty="0" smtClean="0"/>
                        <a:t>Icon</a:t>
                      </a:r>
                      <a:endParaRPr lang="en-CA" sz="120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i="0" dirty="0" smtClean="0">
                          <a:solidFill>
                            <a:schemeClr val="tx1"/>
                          </a:solidFill>
                        </a:rPr>
                        <a:t>17</a:t>
                      </a:r>
                      <a:endParaRPr lang="en-CA" sz="14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i="0" dirty="0" smtClean="0">
                          <a:solidFill>
                            <a:schemeClr val="tx1"/>
                          </a:solidFill>
                        </a:rPr>
                        <a:t>Supercharger</a:t>
                      </a:r>
                      <a:endParaRPr lang="en-CA" sz="12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Rare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4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2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Player</a:t>
                      </a:r>
                      <a:endParaRPr lang="en-CA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i="0" dirty="0" smtClean="0">
                          <a:solidFill>
                            <a:schemeClr val="accent4"/>
                          </a:solidFill>
                        </a:rPr>
                        <a:t>18</a:t>
                      </a:r>
                      <a:endParaRPr lang="en-CA" sz="1400" i="0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i="0" kern="1200" dirty="0" smtClean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Hack</a:t>
                      </a:r>
                      <a:endParaRPr lang="en-CA" sz="1400" i="0" kern="1200" dirty="0">
                        <a:solidFill>
                          <a:schemeClr val="accent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Epic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5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Hero card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Player</a:t>
                      </a:r>
                      <a:endParaRPr lang="en-CA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i="0" dirty="0" smtClean="0">
                          <a:solidFill>
                            <a:schemeClr val="accent4"/>
                          </a:solidFill>
                        </a:rPr>
                        <a:t>19</a:t>
                      </a:r>
                      <a:endParaRPr lang="en-CA" sz="1400" i="0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i="0" dirty="0" smtClean="0">
                          <a:solidFill>
                            <a:schemeClr val="accent4"/>
                          </a:solidFill>
                        </a:rPr>
                        <a:t>Quantum Rift</a:t>
                      </a:r>
                      <a:endParaRPr lang="en-CA" sz="1400" i="0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Epic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4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Hero Card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No ?</a:t>
                      </a:r>
                      <a:endParaRPr lang="en-CA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i="0" dirty="0" smtClean="0">
                          <a:solidFill>
                            <a:schemeClr val="accent4"/>
                          </a:solidFill>
                        </a:rPr>
                        <a:t>20</a:t>
                      </a:r>
                      <a:endParaRPr lang="en-CA" sz="1400" i="0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i="0" dirty="0" smtClean="0">
                          <a:solidFill>
                            <a:schemeClr val="accent4"/>
                          </a:solidFill>
                        </a:rPr>
                        <a:t>Cloak</a:t>
                      </a:r>
                      <a:endParaRPr lang="en-CA" sz="1400" i="0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Epic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5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Hero</a:t>
                      </a:r>
                      <a:r>
                        <a:rPr lang="en-CA" sz="1400" baseline="0" dirty="0" smtClean="0"/>
                        <a:t> Card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No</a:t>
                      </a:r>
                      <a:endParaRPr lang="en-CA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i="0" dirty="0" smtClean="0">
                          <a:solidFill>
                            <a:schemeClr val="tx1"/>
                          </a:solidFill>
                        </a:rPr>
                        <a:t>21</a:t>
                      </a:r>
                      <a:endParaRPr lang="en-CA" sz="14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i="0" dirty="0" smtClean="0">
                          <a:solidFill>
                            <a:schemeClr val="tx1"/>
                          </a:solidFill>
                        </a:rPr>
                        <a:t>Purple Haze</a:t>
                      </a:r>
                      <a:endParaRPr lang="en-CA" sz="14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Common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1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4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smtClean="0"/>
                        <a:t>Map</a:t>
                      </a:r>
                      <a:endParaRPr lang="en-CA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 smtClean="0">
                          <a:solidFill>
                            <a:srgbClr val="EB8F00"/>
                          </a:solidFill>
                        </a:rPr>
                        <a:t>22</a:t>
                      </a:r>
                      <a:endParaRPr lang="en-CA" sz="1400" dirty="0">
                        <a:solidFill>
                          <a:srgbClr val="EB8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>
                          <a:solidFill>
                            <a:srgbClr val="EB8F00"/>
                          </a:solidFill>
                        </a:rPr>
                        <a:t>Shockwave</a:t>
                      </a:r>
                      <a:endParaRPr lang="en-CA" sz="1400" dirty="0">
                        <a:solidFill>
                          <a:srgbClr val="EB8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Epic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5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Hero Card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No</a:t>
                      </a:r>
                      <a:endParaRPr lang="en-CA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 smtClean="0">
                          <a:solidFill>
                            <a:schemeClr val="tx1"/>
                          </a:solidFill>
                        </a:rPr>
                        <a:t>23</a:t>
                      </a:r>
                      <a:endParaRPr lang="en-CA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>
                          <a:solidFill>
                            <a:srgbClr val="000000"/>
                          </a:solidFill>
                        </a:rPr>
                        <a:t>Heal</a:t>
                      </a:r>
                      <a:endParaRPr lang="en-CA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Common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2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1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No</a:t>
                      </a:r>
                      <a:endParaRPr lang="en-CA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 smtClean="0">
                          <a:solidFill>
                            <a:schemeClr val="tx1"/>
                          </a:solidFill>
                        </a:rPr>
                        <a:t>24</a:t>
                      </a:r>
                      <a:endParaRPr lang="en-CA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>
                          <a:solidFill>
                            <a:srgbClr val="000000"/>
                          </a:solidFill>
                        </a:rPr>
                        <a:t>Armour</a:t>
                      </a:r>
                      <a:endParaRPr lang="en-CA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Common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3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4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No</a:t>
                      </a:r>
                      <a:endParaRPr lang="en-CA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 smtClean="0">
                          <a:solidFill>
                            <a:schemeClr val="tx1"/>
                          </a:solidFill>
                        </a:rPr>
                        <a:t>25</a:t>
                      </a:r>
                      <a:endParaRPr lang="en-CA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>
                          <a:solidFill>
                            <a:srgbClr val="000000"/>
                          </a:solidFill>
                        </a:rPr>
                        <a:t>TBD</a:t>
                      </a:r>
                      <a:endParaRPr lang="en-CA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Legendary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5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2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No</a:t>
                      </a:r>
                      <a:endParaRPr lang="en-CA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au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8865962"/>
              </p:ext>
            </p:extLst>
          </p:nvPr>
        </p:nvGraphicFramePr>
        <p:xfrm>
          <a:off x="6892636" y="2797897"/>
          <a:ext cx="1939636" cy="20015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6367"/>
                <a:gridCol w="1053269"/>
              </a:tblGrid>
              <a:tr h="370840"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Rarity</a:t>
                      </a:r>
                      <a:endParaRPr lang="en-C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Total</a:t>
                      </a:r>
                    </a:p>
                    <a:p>
                      <a:r>
                        <a:rPr lang="en-CA" sz="1400" dirty="0" smtClean="0"/>
                        <a:t>out of 25</a:t>
                      </a:r>
                      <a:endParaRPr lang="en-CA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CA" sz="1050" dirty="0" smtClean="0"/>
                        <a:t>Common</a:t>
                      </a:r>
                      <a:endParaRPr lang="en-CA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9</a:t>
                      </a:r>
                      <a:endParaRPr lang="en-CA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CA" sz="1050" dirty="0" smtClean="0"/>
                        <a:t>Rare</a:t>
                      </a:r>
                      <a:endParaRPr lang="en-CA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7</a:t>
                      </a:r>
                      <a:endParaRPr lang="en-CA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CA" sz="1050" dirty="0" smtClean="0"/>
                        <a:t>Epic</a:t>
                      </a:r>
                      <a:endParaRPr lang="en-CA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6</a:t>
                      </a:r>
                      <a:endParaRPr lang="en-CA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CA" sz="1050" dirty="0" smtClean="0"/>
                        <a:t>Legendary</a:t>
                      </a:r>
                      <a:endParaRPr lang="en-CA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dirty="0" smtClean="0"/>
                        <a:t>3</a:t>
                      </a:r>
                      <a:endParaRPr lang="en-CA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9688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Cards </a:t>
            </a:r>
            <a:r>
              <a:rPr lang="en-CA" dirty="0" smtClean="0"/>
              <a:t>– Upgrading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 smtClean="0"/>
              <a:t>Cards can be upgraded</a:t>
            </a:r>
          </a:p>
          <a:p>
            <a:r>
              <a:rPr lang="en-CA" dirty="0" smtClean="0"/>
              <a:t>Upgrading a Raging Bull card for example gives you the following benefits: longer duration</a:t>
            </a:r>
            <a:r>
              <a:rPr lang="en-CA" dirty="0"/>
              <a:t> </a:t>
            </a:r>
            <a:r>
              <a:rPr lang="en-CA" dirty="0" smtClean="0"/>
              <a:t>and faster speed</a:t>
            </a:r>
          </a:p>
          <a:p>
            <a:r>
              <a:rPr lang="en-CA" dirty="0" smtClean="0"/>
              <a:t>Each upgrade cost credits</a:t>
            </a:r>
          </a:p>
          <a:p>
            <a:r>
              <a:rPr lang="en-CA" dirty="0" smtClean="0"/>
              <a:t>Each upgrade gives you XP</a:t>
            </a:r>
          </a:p>
          <a:p>
            <a:r>
              <a:rPr lang="en-CA" dirty="0" smtClean="0"/>
              <a:t>You need multiple blueprints of the same card to upgrade it. E.g.:</a:t>
            </a:r>
          </a:p>
          <a:p>
            <a:pPr lvl="1"/>
            <a:r>
              <a:rPr lang="en-CA" dirty="0" smtClean="0"/>
              <a:t>Upgrade </a:t>
            </a:r>
            <a:r>
              <a:rPr lang="en-CA" dirty="0"/>
              <a:t>Sentry from </a:t>
            </a:r>
            <a:r>
              <a:rPr lang="en-CA" dirty="0" smtClean="0"/>
              <a:t>level 1 to 2 requires 10 blueprints</a:t>
            </a:r>
          </a:p>
          <a:p>
            <a:pPr lvl="1"/>
            <a:r>
              <a:rPr lang="en-CA" dirty="0"/>
              <a:t>Upgrade </a:t>
            </a:r>
            <a:r>
              <a:rPr lang="en-CA" dirty="0" smtClean="0"/>
              <a:t>Sentry from </a:t>
            </a:r>
            <a:r>
              <a:rPr lang="en-CA" dirty="0"/>
              <a:t>level </a:t>
            </a:r>
            <a:r>
              <a:rPr lang="en-CA" dirty="0" smtClean="0"/>
              <a:t>2 </a:t>
            </a:r>
            <a:r>
              <a:rPr lang="en-CA" dirty="0"/>
              <a:t>to </a:t>
            </a:r>
            <a:r>
              <a:rPr lang="en-CA" dirty="0" smtClean="0"/>
              <a:t>3 requires 25 </a:t>
            </a:r>
            <a:r>
              <a:rPr lang="en-CA" dirty="0"/>
              <a:t>blueprints</a:t>
            </a:r>
          </a:p>
          <a:p>
            <a:pPr marL="228600" lvl="1" indent="0">
              <a:buNone/>
            </a:pPr>
            <a:endParaRPr lang="en-CA" dirty="0" smtClean="0"/>
          </a:p>
          <a:p>
            <a:pPr lvl="1"/>
            <a:endParaRPr lang="en-CA" dirty="0" smtClean="0"/>
          </a:p>
          <a:p>
            <a:endParaRPr lang="en-CA" dirty="0" smtClean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900785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Cards – Ranking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There are 4 types of cards:</a:t>
            </a:r>
          </a:p>
          <a:p>
            <a:pPr lvl="1"/>
            <a:r>
              <a:rPr lang="en-CA" dirty="0" smtClean="0"/>
              <a:t>Common cards have 11 different levels</a:t>
            </a:r>
          </a:p>
          <a:p>
            <a:pPr lvl="1"/>
            <a:r>
              <a:rPr lang="en-CA" dirty="0" smtClean="0"/>
              <a:t>Rare cards have 9 different levels</a:t>
            </a:r>
          </a:p>
          <a:p>
            <a:pPr lvl="1"/>
            <a:r>
              <a:rPr lang="en-CA" dirty="0"/>
              <a:t>Epic cards have </a:t>
            </a:r>
            <a:r>
              <a:rPr lang="en-CA" dirty="0" smtClean="0"/>
              <a:t>7 </a:t>
            </a:r>
            <a:r>
              <a:rPr lang="en-CA" dirty="0"/>
              <a:t>different levels</a:t>
            </a:r>
          </a:p>
          <a:p>
            <a:pPr lvl="1"/>
            <a:r>
              <a:rPr lang="en-CA" dirty="0" smtClean="0"/>
              <a:t>Legendary </a:t>
            </a:r>
            <a:r>
              <a:rPr lang="en-CA" dirty="0"/>
              <a:t>cards have </a:t>
            </a:r>
            <a:r>
              <a:rPr lang="en-CA" dirty="0" smtClean="0"/>
              <a:t>5 </a:t>
            </a:r>
            <a:r>
              <a:rPr lang="en-CA" dirty="0"/>
              <a:t>different </a:t>
            </a:r>
            <a:r>
              <a:rPr lang="en-CA" dirty="0" smtClean="0"/>
              <a:t>levels</a:t>
            </a:r>
          </a:p>
          <a:p>
            <a:r>
              <a:rPr lang="en-CA" dirty="0" smtClean="0"/>
              <a:t>Legendary cards will have special animations on them in the </a:t>
            </a:r>
            <a:r>
              <a:rPr lang="en-CA" dirty="0" smtClean="0">
                <a:solidFill>
                  <a:srgbClr val="FF6600"/>
                </a:solidFill>
              </a:rPr>
              <a:t>future </a:t>
            </a:r>
            <a:r>
              <a:rPr lang="en-CA" dirty="0" smtClean="0"/>
              <a:t>(much like a Legendary Hearthstone card)</a:t>
            </a:r>
          </a:p>
          <a:p>
            <a:pPr lvl="1"/>
            <a:endParaRPr lang="en-CA" dirty="0" smtClean="0"/>
          </a:p>
          <a:p>
            <a:pPr lvl="1"/>
            <a:endParaRPr lang="en-CA" dirty="0"/>
          </a:p>
          <a:p>
            <a:pPr marL="228600" lvl="1" indent="0">
              <a:buNone/>
            </a:pPr>
            <a:endParaRPr lang="en-CA" dirty="0" smtClean="0"/>
          </a:p>
          <a:p>
            <a:pPr lvl="1"/>
            <a:endParaRPr lang="en-CA" dirty="0" smtClean="0"/>
          </a:p>
          <a:p>
            <a:endParaRPr lang="en-CA" dirty="0" smtClean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5235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Level Up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A" dirty="0" smtClean="0"/>
              <a:t>When you earn enough XP, you level up</a:t>
            </a:r>
          </a:p>
          <a:p>
            <a:r>
              <a:rPr lang="en-CA" dirty="0" smtClean="0"/>
              <a:t>There are 100 levels</a:t>
            </a:r>
          </a:p>
          <a:p>
            <a:r>
              <a:rPr lang="en-CA" dirty="0" smtClean="0"/>
              <a:t>Any of these actions grants XP:</a:t>
            </a:r>
          </a:p>
          <a:p>
            <a:pPr lvl="1"/>
            <a:r>
              <a:rPr lang="en-CA" dirty="0" smtClean="0"/>
              <a:t>Finishing a mission (250 </a:t>
            </a:r>
            <a:r>
              <a:rPr lang="en-CA" dirty="0" err="1" smtClean="0"/>
              <a:t>xp</a:t>
            </a:r>
            <a:r>
              <a:rPr lang="en-CA" dirty="0" smtClean="0"/>
              <a:t>)</a:t>
            </a:r>
          </a:p>
          <a:p>
            <a:pPr lvl="1"/>
            <a:r>
              <a:rPr lang="en-CA" dirty="0" smtClean="0"/>
              <a:t>Doing a consecutive race (race needs to start within two minutes of the last race </a:t>
            </a:r>
            <a:r>
              <a:rPr lang="en-CA" dirty="0"/>
              <a:t>finish) (</a:t>
            </a:r>
            <a:r>
              <a:rPr lang="en-CA" dirty="0" smtClean="0"/>
              <a:t>200 </a:t>
            </a:r>
            <a:r>
              <a:rPr lang="en-CA" dirty="0" err="1"/>
              <a:t>xp</a:t>
            </a:r>
            <a:r>
              <a:rPr lang="en-CA" dirty="0" smtClean="0"/>
              <a:t>)</a:t>
            </a:r>
          </a:p>
          <a:p>
            <a:pPr lvl="1"/>
            <a:r>
              <a:rPr lang="en-CA" dirty="0" smtClean="0"/>
              <a:t>Winning (500xp)</a:t>
            </a:r>
          </a:p>
          <a:p>
            <a:pPr lvl="1"/>
            <a:r>
              <a:rPr lang="en-CA" dirty="0" smtClean="0"/>
              <a:t>First win of the day (1500xp)</a:t>
            </a:r>
          </a:p>
          <a:p>
            <a:pPr lvl="1"/>
            <a:r>
              <a:rPr lang="en-CA" dirty="0" smtClean="0"/>
              <a:t>Upgrading a card. The XP awarded increases with the card level and rarity. Upgrading a common card from level 2 to 3 gives you 5xp </a:t>
            </a:r>
            <a:r>
              <a:rPr lang="en-CA" dirty="0"/>
              <a:t>whereas </a:t>
            </a:r>
            <a:r>
              <a:rPr lang="en-CA" dirty="0" smtClean="0"/>
              <a:t>upgrading </a:t>
            </a:r>
            <a:r>
              <a:rPr lang="en-CA" dirty="0"/>
              <a:t>a </a:t>
            </a:r>
            <a:r>
              <a:rPr lang="en-CA" dirty="0" smtClean="0"/>
              <a:t>legendary card </a:t>
            </a:r>
            <a:r>
              <a:rPr lang="en-CA" dirty="0"/>
              <a:t>from level </a:t>
            </a:r>
            <a:r>
              <a:rPr lang="en-CA" dirty="0" smtClean="0"/>
              <a:t>4 </a:t>
            </a:r>
            <a:r>
              <a:rPr lang="en-CA" dirty="0"/>
              <a:t>to </a:t>
            </a:r>
            <a:r>
              <a:rPr lang="en-CA" dirty="0" smtClean="0"/>
              <a:t>5 gives you 3,200xp</a:t>
            </a:r>
          </a:p>
          <a:p>
            <a:pPr lvl="1"/>
            <a:r>
              <a:rPr lang="en-CA" dirty="0" smtClean="0"/>
              <a:t>Skill bonuses earned during racing</a:t>
            </a:r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66070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Skill Bonuses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They reward players who do certain actions:</a:t>
            </a:r>
          </a:p>
          <a:p>
            <a:pPr lvl="1"/>
            <a:r>
              <a:rPr lang="en-CA" dirty="0" smtClean="0"/>
              <a:t>If your force field zaps an opponent +25xp</a:t>
            </a:r>
          </a:p>
          <a:p>
            <a:pPr lvl="1"/>
            <a:r>
              <a:rPr lang="en-CA" dirty="0" smtClean="0"/>
              <a:t>If your fire wall fries an opponents +25xp</a:t>
            </a:r>
          </a:p>
          <a:p>
            <a:pPr lvl="1"/>
            <a:r>
              <a:rPr lang="en-CA" dirty="0" smtClean="0"/>
              <a:t>If you do a double kill +50xp</a:t>
            </a:r>
          </a:p>
          <a:p>
            <a:pPr lvl="1"/>
            <a:r>
              <a:rPr lang="en-CA" dirty="0" smtClean="0"/>
              <a:t>Etc.</a:t>
            </a:r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4629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Level Up Rewards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2209800"/>
            <a:ext cx="4785316" cy="3916363"/>
          </a:xfrm>
        </p:spPr>
        <p:txBody>
          <a:bodyPr/>
          <a:lstStyle/>
          <a:p>
            <a:r>
              <a:rPr lang="en-CA" dirty="0" smtClean="0"/>
              <a:t>One loot box</a:t>
            </a:r>
          </a:p>
          <a:p>
            <a:r>
              <a:rPr lang="en-CA" dirty="0" smtClean="0"/>
              <a:t>A new </a:t>
            </a:r>
            <a:r>
              <a:rPr lang="en-CA" dirty="0" smtClean="0"/>
              <a:t>portrait for </a:t>
            </a:r>
            <a:r>
              <a:rPr lang="en-CA" dirty="0" smtClean="0"/>
              <a:t>your hero icon every 10 levels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04412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Mission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2209800"/>
            <a:ext cx="6516688" cy="3916363"/>
          </a:xfrm>
        </p:spPr>
        <p:txBody>
          <a:bodyPr>
            <a:normAutofit/>
          </a:bodyPr>
          <a:lstStyle/>
          <a:p>
            <a:r>
              <a:rPr lang="en-CA" dirty="0" smtClean="0"/>
              <a:t>You’re a scavenger and the abandoned Earth is your playground</a:t>
            </a:r>
          </a:p>
          <a:p>
            <a:r>
              <a:rPr lang="en-CA" dirty="0" smtClean="0"/>
              <a:t>You live in a home base</a:t>
            </a:r>
          </a:p>
          <a:p>
            <a:r>
              <a:rPr lang="en-CA" i="1" dirty="0" smtClean="0">
                <a:solidFill>
                  <a:srgbClr val="FF6600"/>
                </a:solidFill>
              </a:rPr>
              <a:t>An AI system called Two-2 detects when loot and supplies are located and sends you on missions to retrieve them, however other scavengers might get there first</a:t>
            </a:r>
          </a:p>
          <a:p>
            <a:r>
              <a:rPr lang="en-CA" dirty="0"/>
              <a:t>You </a:t>
            </a:r>
            <a:r>
              <a:rPr lang="en-CA" dirty="0">
                <a:solidFill>
                  <a:srgbClr val="EB8F00"/>
                </a:solidFill>
              </a:rPr>
              <a:t>race</a:t>
            </a:r>
            <a:r>
              <a:rPr lang="en-CA" dirty="0"/>
              <a:t> to get to the loot </a:t>
            </a:r>
            <a:r>
              <a:rPr lang="en-CA" dirty="0" smtClean="0"/>
              <a:t>first</a:t>
            </a:r>
          </a:p>
          <a:p>
            <a:r>
              <a:rPr lang="en-CA" dirty="0" smtClean="0"/>
              <a:t>A </a:t>
            </a:r>
            <a:r>
              <a:rPr lang="en-CA" dirty="0"/>
              <a:t>mission lasts about </a:t>
            </a:r>
            <a:r>
              <a:rPr lang="en-CA" dirty="0" smtClean="0"/>
              <a:t>2 </a:t>
            </a:r>
            <a:r>
              <a:rPr lang="en-CA" dirty="0"/>
              <a:t>to </a:t>
            </a:r>
            <a:r>
              <a:rPr lang="en-CA" dirty="0" smtClean="0"/>
              <a:t>2.5 </a:t>
            </a:r>
            <a:r>
              <a:rPr lang="en-CA" dirty="0"/>
              <a:t>minutes</a:t>
            </a:r>
          </a:p>
          <a:p>
            <a:endParaRPr lang="en-CA" dirty="0" smtClean="0"/>
          </a:p>
          <a:p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49872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Progression System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199" y="2221345"/>
            <a:ext cx="6508377" cy="3916363"/>
          </a:xfrm>
        </p:spPr>
        <p:txBody>
          <a:bodyPr/>
          <a:lstStyle/>
          <a:p>
            <a:pPr lvl="1"/>
            <a:r>
              <a:rPr lang="en-CA" dirty="0" smtClean="0"/>
              <a:t>By winning enough </a:t>
            </a:r>
            <a:r>
              <a:rPr lang="en-CA" dirty="0" smtClean="0"/>
              <a:t>competitive points, your </a:t>
            </a:r>
            <a:r>
              <a:rPr lang="en-CA" dirty="0" smtClean="0"/>
              <a:t>home base gets upgraded automatically to the next level</a:t>
            </a:r>
          </a:p>
          <a:p>
            <a:pPr lvl="1"/>
            <a:r>
              <a:rPr lang="en-CA" dirty="0" smtClean="0"/>
              <a:t>You are matched with players with the same home base level</a:t>
            </a:r>
          </a:p>
          <a:p>
            <a:pPr lvl="1"/>
            <a:r>
              <a:rPr lang="en-CA" dirty="0" smtClean="0"/>
              <a:t>Lose too many matches and you will go back down a level</a:t>
            </a:r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75327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Game </a:t>
            </a:r>
            <a:r>
              <a:rPr lang="en-CA" dirty="0"/>
              <a:t>modes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 smtClean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29959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Online game </a:t>
            </a:r>
            <a:r>
              <a:rPr lang="en-CA" dirty="0"/>
              <a:t>modes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CA" dirty="0" smtClean="0"/>
              <a:t>Quick Play</a:t>
            </a:r>
          </a:p>
          <a:p>
            <a:pPr lvl="2"/>
            <a:r>
              <a:rPr lang="en-CA" dirty="0" smtClean="0"/>
              <a:t>Matches you against one player of the same home base level</a:t>
            </a:r>
          </a:p>
          <a:p>
            <a:pPr lvl="2"/>
            <a:r>
              <a:rPr lang="en-CA" dirty="0" smtClean="0"/>
              <a:t>Location is random</a:t>
            </a:r>
          </a:p>
          <a:p>
            <a:pPr lvl="1"/>
            <a:r>
              <a:rPr lang="en-CA" dirty="0" smtClean="0"/>
              <a:t>Play with friend</a:t>
            </a:r>
          </a:p>
          <a:p>
            <a:pPr lvl="2"/>
            <a:r>
              <a:rPr lang="en-CA" dirty="0" smtClean="0"/>
              <a:t>Allows you to play with one friend. You need to know the friend’s user name to invite him or her. The person inviting decides on the location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05557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Offline mode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You can play in PvE against 1 </a:t>
            </a:r>
            <a:r>
              <a:rPr lang="en-CA" i="1" dirty="0" smtClean="0">
                <a:solidFill>
                  <a:srgbClr val="FF6600"/>
                </a:solidFill>
              </a:rPr>
              <a:t>or 2 bots</a:t>
            </a:r>
          </a:p>
          <a:p>
            <a:pPr lvl="1"/>
            <a:r>
              <a:rPr lang="en-CA" dirty="0" smtClean="0"/>
              <a:t>You don’t gain loot boxes, credits or trophies</a:t>
            </a:r>
          </a:p>
          <a:p>
            <a:pPr lvl="1"/>
            <a:r>
              <a:rPr lang="en-CA" dirty="0" smtClean="0"/>
              <a:t>You earn the normal amount of XP</a:t>
            </a:r>
          </a:p>
          <a:p>
            <a:pPr lvl="1"/>
            <a:r>
              <a:rPr lang="en-CA" dirty="0" smtClean="0"/>
              <a:t>You choose the mission location</a:t>
            </a:r>
          </a:p>
          <a:p>
            <a:r>
              <a:rPr lang="en-CA" dirty="0" smtClean="0"/>
              <a:t>You can play alone in the training track to practice your moves</a:t>
            </a:r>
          </a:p>
          <a:p>
            <a:pPr lvl="1"/>
            <a:r>
              <a:rPr lang="en-CA" dirty="0"/>
              <a:t>You </a:t>
            </a:r>
            <a:r>
              <a:rPr lang="en-CA" dirty="0" smtClean="0"/>
              <a:t>don’t </a:t>
            </a:r>
            <a:r>
              <a:rPr lang="en-CA" dirty="0"/>
              <a:t>gain </a:t>
            </a:r>
            <a:r>
              <a:rPr lang="en-CA" dirty="0" smtClean="0"/>
              <a:t>loot boxes, credits, trophies or XPs</a:t>
            </a:r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4252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Co-op mode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You can play with a friend to beat zombie waves together</a:t>
            </a:r>
          </a:p>
          <a:p>
            <a:r>
              <a:rPr lang="en-CA" dirty="0" smtClean="0"/>
              <a:t>If you die during a wave, you will go into spectating mode. If your friend also dies, it’s game over. If he survives, you get resurrected when your partner triggers the next wave.</a:t>
            </a:r>
          </a:p>
          <a:p>
            <a:r>
              <a:rPr lang="en-CA" dirty="0"/>
              <a:t>You get a high score based on the number of waves survived and </a:t>
            </a:r>
            <a:r>
              <a:rPr lang="en-CA" dirty="0" smtClean="0"/>
              <a:t>skill points received</a:t>
            </a:r>
          </a:p>
          <a:p>
            <a:endParaRPr lang="en-CA" dirty="0" smtClean="0"/>
          </a:p>
          <a:p>
            <a:endParaRPr lang="en-CA" dirty="0" smtClean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3232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Co-op mode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A high score co-op mode is a great way to increase the games virality</a:t>
            </a:r>
          </a:p>
          <a:p>
            <a:r>
              <a:rPr lang="en-CA" dirty="0" smtClean="0"/>
              <a:t>You can challenge a friend on Facebook to beat your high score</a:t>
            </a:r>
          </a:p>
          <a:p>
            <a:endParaRPr lang="en-CA" dirty="0" smtClean="0"/>
          </a:p>
          <a:p>
            <a:endParaRPr lang="en-CA" dirty="0" smtClean="0"/>
          </a:p>
          <a:p>
            <a:endParaRPr lang="en-CA" dirty="0" smtClean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09249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Zombies Overview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Zombies are displayed on the mini-map as red dots</a:t>
            </a:r>
          </a:p>
          <a:p>
            <a:r>
              <a:rPr lang="en-CA" dirty="0" smtClean="0"/>
              <a:t>Zombie waves are manually configured in the level editor and triggered by the player as they run</a:t>
            </a:r>
          </a:p>
          <a:p>
            <a:endParaRPr lang="en-CA" dirty="0" smtClean="0"/>
          </a:p>
          <a:p>
            <a:endParaRPr lang="en-CA" dirty="0" smtClean="0"/>
          </a:p>
          <a:p>
            <a:endParaRPr lang="en-CA" dirty="0" smtClean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33456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Killing Zombie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If you slide into a walking zombie, you will topple him and he will die</a:t>
            </a:r>
          </a:p>
          <a:p>
            <a:r>
              <a:rPr lang="en-CA" dirty="0" smtClean="0"/>
              <a:t>Most cards are effective against zombies. Toggle the alternate description in the Deck menu to see the differences.</a:t>
            </a:r>
          </a:p>
          <a:p>
            <a:r>
              <a:rPr lang="en-CA" dirty="0" smtClean="0"/>
              <a:t>A played card will never negatively affect your partner (i.e. playing shockwave will topple zombies but not your partner)</a:t>
            </a:r>
          </a:p>
          <a:p>
            <a:endParaRPr lang="en-CA" dirty="0" smtClean="0"/>
          </a:p>
          <a:p>
            <a:endParaRPr lang="en-CA" dirty="0" smtClean="0"/>
          </a:p>
          <a:p>
            <a:endParaRPr lang="en-CA" dirty="0" smtClean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28586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Zombie types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Normal zombies can be configured to:</a:t>
            </a:r>
          </a:p>
          <a:p>
            <a:pPr lvl="1"/>
            <a:r>
              <a:rPr lang="en-CA" dirty="0" smtClean="0"/>
              <a:t>Burrow up and walk</a:t>
            </a:r>
          </a:p>
          <a:p>
            <a:pPr lvl="1"/>
            <a:r>
              <a:rPr lang="en-CA" dirty="0" smtClean="0"/>
              <a:t>Come out of a coffin that opens</a:t>
            </a:r>
          </a:p>
          <a:p>
            <a:pPr lvl="1"/>
            <a:r>
              <a:rPr lang="en-CA" dirty="0" smtClean="0"/>
              <a:t>Walk or shamble</a:t>
            </a:r>
          </a:p>
          <a:p>
            <a:pPr lvl="1"/>
            <a:r>
              <a:rPr lang="en-CA" dirty="0" smtClean="0"/>
              <a:t>Run</a:t>
            </a:r>
          </a:p>
          <a:p>
            <a:pPr lvl="1"/>
            <a:r>
              <a:rPr lang="en-CA" dirty="0" smtClean="0"/>
              <a:t>Follow the player or not</a:t>
            </a:r>
          </a:p>
          <a:p>
            <a:r>
              <a:rPr lang="en-CA" dirty="0" smtClean="0"/>
              <a:t>Every X wave, a zombie boss appears that is more difficult. For example, an exploding zombie</a:t>
            </a:r>
          </a:p>
          <a:p>
            <a:pPr lvl="1"/>
            <a:endParaRPr lang="en-CA" dirty="0" smtClean="0"/>
          </a:p>
          <a:p>
            <a:pPr lvl="1"/>
            <a:endParaRPr lang="en-CA" dirty="0" smtClean="0"/>
          </a:p>
          <a:p>
            <a:endParaRPr lang="en-CA" dirty="0" smtClean="0"/>
          </a:p>
          <a:p>
            <a:endParaRPr lang="en-CA" dirty="0" smtClean="0"/>
          </a:p>
          <a:p>
            <a:endParaRPr lang="en-CA" dirty="0" smtClean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25010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Loot Boxes</a:t>
            </a:r>
            <a:endParaRPr lang="en-CA" dirty="0"/>
          </a:p>
        </p:txBody>
      </p:sp>
      <p:sp>
        <p:nvSpPr>
          <p:cNvPr id="2" name="Espace réservé du texte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01391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Mission Locations</a:t>
            </a:r>
            <a:endParaRPr lang="en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 smtClean="0"/>
              <a:t>At launch, there will be 4 locations. One for training and 3 others. More will be added later</a:t>
            </a:r>
          </a:p>
          <a:p>
            <a:r>
              <a:rPr lang="en-CA" dirty="0" smtClean="0"/>
              <a:t>When playing online, the </a:t>
            </a:r>
            <a:r>
              <a:rPr lang="en-CA" dirty="0"/>
              <a:t>mission location is selected </a:t>
            </a:r>
            <a:r>
              <a:rPr lang="en-CA" dirty="0" smtClean="0"/>
              <a:t>randomly on match start. This means that it’s unlikely that you will play the same location twice in a row</a:t>
            </a:r>
          </a:p>
          <a:p>
            <a:r>
              <a:rPr lang="en-CA" dirty="0" smtClean="0"/>
              <a:t>Within a location, there are variations:</a:t>
            </a:r>
          </a:p>
          <a:p>
            <a:pPr lvl="1"/>
            <a:r>
              <a:rPr lang="en-CA" dirty="0" smtClean="0"/>
              <a:t>In some locations, it can rain</a:t>
            </a:r>
          </a:p>
          <a:p>
            <a:pPr lvl="1"/>
            <a:r>
              <a:rPr lang="en-CA" dirty="0" smtClean="0"/>
              <a:t>Some locations have a night and day version</a:t>
            </a:r>
          </a:p>
          <a:p>
            <a:pPr lvl="1"/>
            <a:r>
              <a:rPr lang="en-CA" dirty="0" smtClean="0"/>
              <a:t>The last tile is random: mission supplies can be found in an overturned truck, a boxcar, an abandoned hangar, a warehouse, etc.</a:t>
            </a:r>
          </a:p>
          <a:p>
            <a:pPr lvl="1"/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85369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Loot </a:t>
            </a:r>
            <a:r>
              <a:rPr lang="en-CA" dirty="0"/>
              <a:t>Boxes </a:t>
            </a:r>
            <a:r>
              <a:rPr lang="en-CA" dirty="0" smtClean="0"/>
              <a:t>– Overview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You earn a loot box:</a:t>
            </a:r>
          </a:p>
          <a:p>
            <a:pPr lvl="1"/>
            <a:r>
              <a:rPr lang="en-CA" dirty="0" smtClean="0"/>
              <a:t>Every time you level up</a:t>
            </a:r>
          </a:p>
          <a:p>
            <a:pPr lvl="1"/>
            <a:r>
              <a:rPr lang="en-CA" dirty="0" smtClean="0"/>
              <a:t>When you win a race</a:t>
            </a:r>
          </a:p>
          <a:p>
            <a:pPr lvl="1"/>
            <a:r>
              <a:rPr lang="en-CA" dirty="0" smtClean="0"/>
              <a:t>As a daily reward, twice a day</a:t>
            </a:r>
          </a:p>
          <a:p>
            <a:r>
              <a:rPr lang="en-CA" dirty="0" smtClean="0"/>
              <a:t>You can buy loot boxes in the store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067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Loot Box Content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 smtClean="0"/>
              <a:t>Credits</a:t>
            </a:r>
          </a:p>
          <a:p>
            <a:r>
              <a:rPr lang="en-CA" dirty="0" smtClean="0"/>
              <a:t>Titanium (not all loot boxes gives Titanium)</a:t>
            </a:r>
          </a:p>
          <a:p>
            <a:r>
              <a:rPr lang="en-CA" dirty="0"/>
              <a:t>Cards</a:t>
            </a:r>
          </a:p>
          <a:p>
            <a:r>
              <a:rPr lang="en-CA" dirty="0" smtClean="0"/>
              <a:t>Hero accessories. They have a rarity (Common, Rare, Epic, Legendary). This could be gloves, helmets, boots, etc.</a:t>
            </a:r>
          </a:p>
          <a:p>
            <a:r>
              <a:rPr lang="en-CA" i="1" dirty="0" smtClean="0">
                <a:solidFill>
                  <a:srgbClr val="FF6600"/>
                </a:solidFill>
              </a:rPr>
              <a:t>New heroes</a:t>
            </a:r>
          </a:p>
          <a:p>
            <a:r>
              <a:rPr lang="en-CA" dirty="0" smtClean="0"/>
              <a:t>Player Icons</a:t>
            </a:r>
          </a:p>
          <a:p>
            <a:r>
              <a:rPr lang="en-CA" dirty="0" smtClean="0"/>
              <a:t>Taunt voice lines</a:t>
            </a:r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94430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Opening a loot box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The loot box falls to the ground</a:t>
            </a:r>
          </a:p>
          <a:p>
            <a:r>
              <a:rPr lang="en-CA" dirty="0" smtClean="0"/>
              <a:t>The scene background comes from one of the game maps</a:t>
            </a:r>
          </a:p>
          <a:p>
            <a:r>
              <a:rPr lang="en-CA" dirty="0" smtClean="0"/>
              <a:t>Your currently selected hero is in the scene and plays an animation to open the loot box and looks delighted when it opens</a:t>
            </a:r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5370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Different types of loot boxes</a:t>
            </a:r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graphicFrame>
        <p:nvGraphicFramePr>
          <p:cNvPr id="6" name="Espace réservé du contenu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7558443"/>
              </p:ext>
            </p:extLst>
          </p:nvPr>
        </p:nvGraphicFramePr>
        <p:xfrm>
          <a:off x="1784921" y="2209800"/>
          <a:ext cx="5350164" cy="3134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3160"/>
                <a:gridCol w="256700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 smtClean="0"/>
                        <a:t>Type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 smtClean="0"/>
                        <a:t>Acquired</a:t>
                      </a:r>
                      <a:r>
                        <a:rPr lang="en-CA" baseline="0" dirty="0" smtClean="0"/>
                        <a:t> by</a:t>
                      </a:r>
                      <a:endParaRPr lang="en-CA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 smtClean="0"/>
                        <a:t>Level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 smtClean="0"/>
                        <a:t>Changing level</a:t>
                      </a:r>
                      <a:endParaRPr lang="en-CA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 smtClean="0"/>
                        <a:t>Race Won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 smtClean="0"/>
                        <a:t>Winning a multiplayer race</a:t>
                      </a:r>
                      <a:endParaRPr lang="en-CA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 smtClean="0"/>
                        <a:t>Store small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 smtClean="0"/>
                        <a:t>Purchasing</a:t>
                      </a:r>
                      <a:endParaRPr lang="en-CA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 smtClean="0"/>
                        <a:t>Store medium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 smtClean="0"/>
                        <a:t>Purchasing</a:t>
                      </a:r>
                      <a:endParaRPr lang="en-CA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 smtClean="0"/>
                        <a:t>Store big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 smtClean="0"/>
                        <a:t>Purchasing</a:t>
                      </a:r>
                      <a:endParaRPr lang="en-CA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 smtClean="0"/>
                        <a:t>Daily free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 smtClean="0"/>
                        <a:t>Free, every 4 hours. Capped to 2.</a:t>
                      </a:r>
                      <a:endParaRPr lang="en-CA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8518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Store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CA" sz="2400" dirty="0" smtClean="0"/>
              <a:t>You can buy:</a:t>
            </a:r>
          </a:p>
          <a:p>
            <a:pPr lvl="1"/>
            <a:r>
              <a:rPr lang="en-CA" sz="2400" dirty="0" smtClean="0"/>
              <a:t>Titanium using $ (hard currency)</a:t>
            </a:r>
          </a:p>
          <a:p>
            <a:pPr lvl="1"/>
            <a:r>
              <a:rPr lang="en-CA" sz="2400" dirty="0" smtClean="0"/>
              <a:t>Credits using titanium (soft currency)</a:t>
            </a:r>
          </a:p>
          <a:p>
            <a:pPr lvl="1"/>
            <a:r>
              <a:rPr lang="en-CA" sz="2400" dirty="0"/>
              <a:t>Loot boxes using titanium</a:t>
            </a:r>
          </a:p>
          <a:p>
            <a:pPr lvl="1"/>
            <a:r>
              <a:rPr lang="en-CA" sz="2400" dirty="0" smtClean="0"/>
              <a:t>Cards using credits</a:t>
            </a:r>
          </a:p>
          <a:p>
            <a:pPr lvl="1"/>
            <a:r>
              <a:rPr lang="en-CA" sz="2400" dirty="0"/>
              <a:t>Hero </a:t>
            </a:r>
            <a:r>
              <a:rPr lang="en-CA" sz="2400" dirty="0" smtClean="0"/>
              <a:t>outfits using credits</a:t>
            </a:r>
          </a:p>
          <a:p>
            <a:pPr lvl="1"/>
            <a:r>
              <a:rPr lang="en-CA" sz="2400" dirty="0" smtClean="0"/>
              <a:t>Heroes using titanium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26467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Video recording and streaming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You can record and share videos of your missions</a:t>
            </a:r>
          </a:p>
          <a:p>
            <a:r>
              <a:rPr lang="en-CA" dirty="0" smtClean="0"/>
              <a:t>You can also stream videos of your mission to Mobcrush for example</a:t>
            </a:r>
          </a:p>
          <a:p>
            <a:r>
              <a:rPr lang="en-CA" dirty="0" smtClean="0"/>
              <a:t>The video recording uses the </a:t>
            </a:r>
            <a:r>
              <a:rPr lang="en-CA" dirty="0" err="1" smtClean="0"/>
              <a:t>iOS</a:t>
            </a:r>
            <a:r>
              <a:rPr lang="en-CA" dirty="0" smtClean="0"/>
              <a:t> Replay Kit and is not available for Android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6196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Social Media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You can invite friends to play if they are online</a:t>
            </a:r>
          </a:p>
          <a:p>
            <a:r>
              <a:rPr lang="en-CA" dirty="0" smtClean="0"/>
              <a:t>You have a list of friends</a:t>
            </a:r>
          </a:p>
          <a:p>
            <a:r>
              <a:rPr lang="en-CA" dirty="0" smtClean="0"/>
              <a:t>You can also see a list of the most recent players you played against and add them as friends if you want</a:t>
            </a:r>
          </a:p>
          <a:p>
            <a:r>
              <a:rPr lang="en-CA" dirty="0" smtClean="0"/>
              <a:t>You can Invite Facebook friends to install the app</a:t>
            </a:r>
          </a:p>
          <a:p>
            <a:r>
              <a:rPr lang="en-CA" dirty="0" smtClean="0"/>
              <a:t>You can challenge a friend to beat your zombie high score</a:t>
            </a:r>
          </a:p>
          <a:p>
            <a:endParaRPr lang="en-CA" dirty="0" smtClean="0"/>
          </a:p>
          <a:p>
            <a:endParaRPr lang="en-CA" dirty="0" smtClean="0"/>
          </a:p>
          <a:p>
            <a:endParaRPr lang="en-CA" dirty="0" smtClean="0"/>
          </a:p>
          <a:p>
            <a:pPr lvl="1"/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09505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Career Profile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You can look at your performance in Career Profile</a:t>
            </a:r>
          </a:p>
          <a:p>
            <a:r>
              <a:rPr lang="en-CA" dirty="0" smtClean="0"/>
              <a:t>It has a number of cool statistics such as:</a:t>
            </a:r>
          </a:p>
          <a:p>
            <a:pPr lvl="1"/>
            <a:r>
              <a:rPr lang="en-CA" dirty="0" smtClean="0"/>
              <a:t>Win/loss ratio</a:t>
            </a:r>
          </a:p>
          <a:p>
            <a:pPr lvl="1"/>
            <a:r>
              <a:rPr lang="en-CA" dirty="0" smtClean="0"/>
              <a:t>Best win streak</a:t>
            </a:r>
          </a:p>
          <a:p>
            <a:pPr lvl="1"/>
            <a:r>
              <a:rPr lang="en-CA" dirty="0" smtClean="0"/>
              <a:t>Favourite Card</a:t>
            </a:r>
          </a:p>
          <a:p>
            <a:pPr lvl="1"/>
            <a:r>
              <a:rPr lang="en-CA" dirty="0" smtClean="0"/>
              <a:t>Highest zombie wave reached</a:t>
            </a:r>
          </a:p>
          <a:p>
            <a:pPr lvl="1"/>
            <a:r>
              <a:rPr lang="en-CA" dirty="0" smtClean="0"/>
              <a:t>Etc.</a:t>
            </a:r>
          </a:p>
          <a:p>
            <a:endParaRPr lang="en-CA" dirty="0" smtClean="0"/>
          </a:p>
          <a:p>
            <a:endParaRPr lang="en-CA" dirty="0" smtClean="0"/>
          </a:p>
          <a:p>
            <a:pPr lvl="1"/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556758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Daily reward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You get a free loot box every 4 hours</a:t>
            </a:r>
          </a:p>
          <a:p>
            <a:r>
              <a:rPr lang="en-CA" dirty="0" smtClean="0"/>
              <a:t>You can stack up to two loot boxes</a:t>
            </a:r>
          </a:p>
          <a:p>
            <a:pPr marL="0" indent="0">
              <a:buNone/>
            </a:pPr>
            <a:endParaRPr lang="en-CA" dirty="0" smtClean="0"/>
          </a:p>
          <a:p>
            <a:endParaRPr lang="en-CA" dirty="0" smtClean="0"/>
          </a:p>
          <a:p>
            <a:endParaRPr lang="en-CA" dirty="0" smtClean="0"/>
          </a:p>
          <a:p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0802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Player Needs</a:t>
            </a:r>
            <a:endParaRPr lang="en-CA"/>
          </a:p>
        </p:txBody>
      </p:sp>
      <p:sp>
        <p:nvSpPr>
          <p:cNvPr id="2" name="Espace réservé du texte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31177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3000"/>
            <a:ext cx="9144000" cy="4572000"/>
          </a:xfrm>
          <a:prstGeom prst="rect">
            <a:avLst/>
          </a:prstGeom>
        </p:spPr>
      </p:pic>
      <p:sp>
        <p:nvSpPr>
          <p:cNvPr id="6" name="Titre 1"/>
          <p:cNvSpPr txBox="1">
            <a:spLocks/>
          </p:cNvSpPr>
          <p:nvPr/>
        </p:nvSpPr>
        <p:spPr>
          <a:xfrm>
            <a:off x="581025" y="389187"/>
            <a:ext cx="6508377" cy="114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3200" dirty="0" smtClean="0"/>
              <a:t>Mission Location: Hanging Rock</a:t>
            </a:r>
            <a:endParaRPr lang="en-CA" sz="3200" dirty="0"/>
          </a:p>
        </p:txBody>
      </p:sp>
    </p:spTree>
    <p:extLst>
      <p:ext uri="{BB962C8B-B14F-4D97-AF65-F5344CB8AC3E}">
        <p14:creationId xmlns:p14="http://schemas.microsoft.com/office/powerpoint/2010/main" val="1795086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As a player, I want …</a:t>
            </a:r>
            <a:endParaRPr lang="en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Every mission to feel different</a:t>
            </a:r>
          </a:p>
          <a:p>
            <a:r>
              <a:rPr lang="en-CA" dirty="0" smtClean="0"/>
              <a:t>To leverage the environment to my advantage and feel clever</a:t>
            </a:r>
          </a:p>
          <a:p>
            <a:r>
              <a:rPr lang="en-CA" dirty="0" smtClean="0"/>
              <a:t>To feel I always have a chance to catch-up</a:t>
            </a:r>
          </a:p>
          <a:p>
            <a:r>
              <a:rPr lang="en-CA" dirty="0" smtClean="0"/>
              <a:t>To feel cool and powerful</a:t>
            </a:r>
          </a:p>
          <a:p>
            <a:r>
              <a:rPr lang="en-CA" dirty="0" smtClean="0"/>
              <a:t>The right information to play the right card</a:t>
            </a:r>
          </a:p>
          <a:p>
            <a:r>
              <a:rPr lang="en-CA" dirty="0" smtClean="0"/>
              <a:t>I want to pass players in </a:t>
            </a:r>
            <a:r>
              <a:rPr lang="en-CA" smtClean="0"/>
              <a:t>the level</a:t>
            </a:r>
            <a:endParaRPr lang="en-CA" dirty="0" smtClean="0"/>
          </a:p>
          <a:p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5231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As a player, I want …</a:t>
            </a:r>
            <a:endParaRPr lang="en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To be rewarded and celebrated if I win</a:t>
            </a:r>
          </a:p>
          <a:p>
            <a:r>
              <a:rPr lang="en-CA" dirty="0" smtClean="0"/>
              <a:t>To be able to share my victories and best missions</a:t>
            </a:r>
          </a:p>
          <a:p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4313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Game Mechanics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 smtClean="0"/>
              <a:t>While running, you can: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 smtClean="0"/>
              <a:t>Do Moves</a:t>
            </a:r>
          </a:p>
          <a:p>
            <a:pPr lvl="1"/>
            <a:r>
              <a:rPr lang="en-CA" dirty="0" smtClean="0"/>
              <a:t>Jump by swiping up</a:t>
            </a:r>
          </a:p>
          <a:p>
            <a:pPr lvl="1"/>
            <a:r>
              <a:rPr lang="en-CA" dirty="0" smtClean="0"/>
              <a:t>Change lanes by swiping left or right </a:t>
            </a:r>
            <a:r>
              <a:rPr lang="en-CA" i="1" dirty="0" smtClean="0">
                <a:solidFill>
                  <a:srgbClr val="FF6600"/>
                </a:solidFill>
              </a:rPr>
              <a:t>or tilting</a:t>
            </a:r>
          </a:p>
          <a:p>
            <a:pPr lvl="1"/>
            <a:r>
              <a:rPr lang="en-CA" dirty="0" smtClean="0"/>
              <a:t>Slide (including while turning) by swiping down</a:t>
            </a:r>
          </a:p>
          <a:p>
            <a:pPr lvl="1"/>
            <a:r>
              <a:rPr lang="en-CA" dirty="0" smtClean="0"/>
              <a:t>Queue jumps or slides</a:t>
            </a:r>
          </a:p>
          <a:p>
            <a:pPr marL="342900" indent="-342900">
              <a:buFont typeface="+mj-lt"/>
              <a:buAutoNum type="arabicPeriod"/>
            </a:pPr>
            <a:r>
              <a:rPr lang="en-CA" dirty="0" smtClean="0"/>
              <a:t>Play Cards</a:t>
            </a:r>
          </a:p>
          <a:p>
            <a:pPr marL="0" indent="0">
              <a:buNone/>
            </a:pPr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865648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Core Game Loop</a:t>
            </a:r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Copyright 2018 Regis Geoffrion</a:t>
            </a:r>
            <a:endParaRPr lang="en-CA"/>
          </a:p>
        </p:txBody>
      </p:sp>
      <p:sp>
        <p:nvSpPr>
          <p:cNvPr id="7" name="ZoneTexte 6"/>
          <p:cNvSpPr txBox="1"/>
          <p:nvPr/>
        </p:nvSpPr>
        <p:spPr>
          <a:xfrm>
            <a:off x="1598468" y="3786516"/>
            <a:ext cx="22346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/>
              <a:buChar char="•"/>
            </a:pPr>
            <a:r>
              <a:rPr lang="en-CA" dirty="0" smtClean="0"/>
              <a:t>Build your deck</a:t>
            </a:r>
          </a:p>
          <a:p>
            <a:pPr marL="285750" indent="-285750" algn="ctr">
              <a:buFont typeface="Arial"/>
              <a:buChar char="•"/>
            </a:pPr>
            <a:r>
              <a:rPr lang="en-CA" dirty="0" smtClean="0"/>
              <a:t>Customize your hero</a:t>
            </a:r>
            <a:endParaRPr lang="en-CA" dirty="0"/>
          </a:p>
        </p:txBody>
      </p:sp>
      <p:sp>
        <p:nvSpPr>
          <p:cNvPr id="8" name="ZoneTexte 7"/>
          <p:cNvSpPr txBox="1"/>
          <p:nvPr/>
        </p:nvSpPr>
        <p:spPr>
          <a:xfrm>
            <a:off x="5419147" y="3855396"/>
            <a:ext cx="2274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 smtClean="0"/>
              <a:t>Collect Rewards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4283364" y="2355165"/>
            <a:ext cx="946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 smtClean="0"/>
              <a:t>Race Players</a:t>
            </a:r>
            <a:endParaRPr lang="en-CA" dirty="0"/>
          </a:p>
        </p:txBody>
      </p:sp>
      <p:sp>
        <p:nvSpPr>
          <p:cNvPr id="11" name="Virage 10"/>
          <p:cNvSpPr/>
          <p:nvPr/>
        </p:nvSpPr>
        <p:spPr>
          <a:xfrm>
            <a:off x="2713173" y="2355165"/>
            <a:ext cx="1235364" cy="1092777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12" name="Virage 11"/>
          <p:cNvSpPr/>
          <p:nvPr/>
        </p:nvSpPr>
        <p:spPr>
          <a:xfrm rot="5400000">
            <a:off x="5728852" y="2465244"/>
            <a:ext cx="1235364" cy="1092777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14" name="Demi-tour 13"/>
          <p:cNvSpPr/>
          <p:nvPr/>
        </p:nvSpPr>
        <p:spPr>
          <a:xfrm rot="10800000">
            <a:off x="2713174" y="4456545"/>
            <a:ext cx="4016375" cy="1327729"/>
          </a:xfrm>
          <a:prstGeom prst="uturnArrow">
            <a:avLst>
              <a:gd name="adj1" fmla="val 18913"/>
              <a:gd name="adj2" fmla="val 20217"/>
              <a:gd name="adj3" fmla="val 25000"/>
              <a:gd name="adj4" fmla="val 43750"/>
              <a:gd name="adj5" fmla="val 7500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57632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Plaza">
  <a:themeElements>
    <a:clrScheme name="Plaza">
      <a:dk1>
        <a:sysClr val="windowText" lastClr="000000"/>
      </a:dk1>
      <a:lt1>
        <a:sysClr val="window" lastClr="FFFFFF"/>
      </a:lt1>
      <a:dk2>
        <a:srgbClr val="333333"/>
      </a:dk2>
      <a:lt2>
        <a:srgbClr val="CCCCCC"/>
      </a:lt2>
      <a:accent1>
        <a:srgbClr val="990000"/>
      </a:accent1>
      <a:accent2>
        <a:srgbClr val="580101"/>
      </a:accent2>
      <a:accent3>
        <a:srgbClr val="E94A00"/>
      </a:accent3>
      <a:accent4>
        <a:srgbClr val="EB8F00"/>
      </a:accent4>
      <a:accent5>
        <a:srgbClr val="A4A4A4"/>
      </a:accent5>
      <a:accent6>
        <a:srgbClr val="666666"/>
      </a:accent6>
      <a:hlink>
        <a:srgbClr val="D01010"/>
      </a:hlink>
      <a:folHlink>
        <a:srgbClr val="E6682E"/>
      </a:folHlink>
    </a:clrScheme>
    <a:fontScheme name="Plaza">
      <a:maj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Plaza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60000"/>
                <a:satMod val="135000"/>
              </a:schemeClr>
            </a:gs>
            <a:gs pos="100000">
              <a:schemeClr val="phClr">
                <a:tint val="10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0000"/>
                <a:satMod val="120000"/>
              </a:schemeClr>
            </a:gs>
            <a:gs pos="35000">
              <a:schemeClr val="phClr">
                <a:shade val="100000"/>
                <a:satMod val="150000"/>
              </a:schemeClr>
            </a:gs>
            <a:gs pos="70000">
              <a:schemeClr val="phClr">
                <a:tint val="100000"/>
                <a:shade val="100000"/>
                <a:satMod val="200000"/>
                <a:greenMod val="100000"/>
              </a:schemeClr>
            </a:gs>
            <a:gs pos="100000">
              <a:schemeClr val="phClr"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190500" dist="63500" dir="5400000">
              <a:srgbClr val="FFFFFF">
                <a:alpha val="65000"/>
              </a:srgbClr>
            </a:innerShdw>
          </a:effectLst>
          <a:scene3d>
            <a:camera prst="orthographicFront">
              <a:rot lat="0" lon="0" rev="0"/>
            </a:camera>
            <a:lightRig rig="twoPt" dir="r">
              <a:rot lat="0" lon="0" rev="6000000"/>
            </a:lightRig>
          </a:scene3d>
          <a:sp3d prstMaterial="matte">
            <a:bevelT w="0" h="0" prst="relaxedInset"/>
          </a:sp3d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88900" dist="38100" dir="6600000" sx="101000" sy="101000" rotWithShape="0">
              <a:srgbClr val="000000">
                <a:alpha val="50000"/>
              </a:srgbClr>
            </a:outerShdw>
          </a:effectLst>
          <a:scene3d>
            <a:camera prst="perspectiveFront" fov="3000000"/>
            <a:lightRig rig="morning" dir="tl">
              <a:rot lat="0" lon="0" rev="1800000"/>
            </a:lightRig>
          </a:scene3d>
          <a:sp3d contourW="38100" prstMaterial="softEdge">
            <a:bevelT w="25400" h="38100"/>
            <a:contourClr>
              <a:schemeClr val="phClr">
                <a:tint val="6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Plaza.thmx</Template>
  <TotalTime>5913</TotalTime>
  <Words>3595</Words>
  <Application>Microsoft Macintosh PowerPoint</Application>
  <PresentationFormat>Présentation à l'écran (4:3)</PresentationFormat>
  <Paragraphs>674</Paragraphs>
  <Slides>71</Slides>
  <Notes>26</Notes>
  <HiddenSlides>4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71</vt:i4>
      </vt:variant>
    </vt:vector>
  </HeadingPairs>
  <TitlesOfParts>
    <vt:vector size="72" baseType="lpstr">
      <vt:lpstr>Plaza</vt:lpstr>
      <vt:lpstr>Rogue Runners</vt:lpstr>
      <vt:lpstr>Rogue Runners combines</vt:lpstr>
      <vt:lpstr>Narrative</vt:lpstr>
      <vt:lpstr>Narrative</vt:lpstr>
      <vt:lpstr>Mission</vt:lpstr>
      <vt:lpstr>Mission Locations</vt:lpstr>
      <vt:lpstr>Présentation PowerPoint</vt:lpstr>
      <vt:lpstr>Game Mechanics</vt:lpstr>
      <vt:lpstr>Core Game Loop</vt:lpstr>
      <vt:lpstr>Race rewards</vt:lpstr>
      <vt:lpstr>Death, Health &amp; Respawn</vt:lpstr>
      <vt:lpstr>Emergency boost</vt:lpstr>
      <vt:lpstr>Art</vt:lpstr>
      <vt:lpstr>Art Style</vt:lpstr>
      <vt:lpstr>Présentation PowerPoint</vt:lpstr>
      <vt:lpstr>Présentation PowerPoint</vt:lpstr>
      <vt:lpstr>Présentation PowerPoint</vt:lpstr>
      <vt:lpstr>Présentation PowerPoint</vt:lpstr>
      <vt:lpstr>Your Home Base</vt:lpstr>
      <vt:lpstr>Home Base</vt:lpstr>
      <vt:lpstr>Home Base</vt:lpstr>
      <vt:lpstr>Heroes</vt:lpstr>
      <vt:lpstr>Heroes</vt:lpstr>
      <vt:lpstr>Heroes – Unique Ability</vt:lpstr>
      <vt:lpstr>Heroes – Overview</vt:lpstr>
      <vt:lpstr>Heroes – Overview</vt:lpstr>
      <vt:lpstr>Omni-tool</vt:lpstr>
      <vt:lpstr>Unique Abilities</vt:lpstr>
      <vt:lpstr>Hero bios</vt:lpstr>
      <vt:lpstr>Bit</vt:lpstr>
      <vt:lpstr>Rug</vt:lpstr>
      <vt:lpstr>Gin</vt:lpstr>
      <vt:lpstr>Hex</vt:lpstr>
      <vt:lpstr>Sophia</vt:lpstr>
      <vt:lpstr>Brooke</vt:lpstr>
      <vt:lpstr>Cards</vt:lpstr>
      <vt:lpstr>Blueprints</vt:lpstr>
      <vt:lpstr>Card Deck – Overview</vt:lpstr>
      <vt:lpstr>Cards – Turn ribbon</vt:lpstr>
      <vt:lpstr>Cards – Power bar</vt:lpstr>
      <vt:lpstr>Cards at launch</vt:lpstr>
      <vt:lpstr>Cards</vt:lpstr>
      <vt:lpstr>Cards</vt:lpstr>
      <vt:lpstr>Cards</vt:lpstr>
      <vt:lpstr>Cards – Upgrading</vt:lpstr>
      <vt:lpstr>Cards – Ranking</vt:lpstr>
      <vt:lpstr>Level Up</vt:lpstr>
      <vt:lpstr>Skill Bonuses</vt:lpstr>
      <vt:lpstr>Level Up Rewards</vt:lpstr>
      <vt:lpstr>Progression System</vt:lpstr>
      <vt:lpstr>Game modes</vt:lpstr>
      <vt:lpstr>Online game modes</vt:lpstr>
      <vt:lpstr>Offline mode</vt:lpstr>
      <vt:lpstr>Co-op mode</vt:lpstr>
      <vt:lpstr>Co-op mode</vt:lpstr>
      <vt:lpstr>Zombies Overview</vt:lpstr>
      <vt:lpstr>Killing Zombie</vt:lpstr>
      <vt:lpstr>Zombie types</vt:lpstr>
      <vt:lpstr>Loot Boxes</vt:lpstr>
      <vt:lpstr>Loot Boxes – Overview</vt:lpstr>
      <vt:lpstr>Loot Box Content</vt:lpstr>
      <vt:lpstr>Opening a loot box</vt:lpstr>
      <vt:lpstr>Different types of loot boxes</vt:lpstr>
      <vt:lpstr>Store</vt:lpstr>
      <vt:lpstr>Video recording and streaming</vt:lpstr>
      <vt:lpstr>Social Media</vt:lpstr>
      <vt:lpstr>Career Profile</vt:lpstr>
      <vt:lpstr>Daily reward</vt:lpstr>
      <vt:lpstr>Player Needs</vt:lpstr>
      <vt:lpstr>As a player, I want …</vt:lpstr>
      <vt:lpstr>As a player, I want …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Dragon Run Saga</dc:title>
  <dc:creator>Regis Geoffrion</dc:creator>
  <cp:lastModifiedBy>Regis Geoffrion</cp:lastModifiedBy>
  <cp:revision>524</cp:revision>
  <dcterms:created xsi:type="dcterms:W3CDTF">2014-04-11T13:55:24Z</dcterms:created>
  <dcterms:modified xsi:type="dcterms:W3CDTF">2018-02-07T19:59:06Z</dcterms:modified>
</cp:coreProperties>
</file>

<file path=docProps/thumbnail.jpeg>
</file>